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Times New Roman Bold" panose="02020803070505020304" pitchFamily="18" charset="0"/>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1" userDrawn="1">
          <p15:clr>
            <a:srgbClr val="A4A3A4"/>
          </p15:clr>
        </p15:guide>
        <p15:guide id="2" pos="28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5" d="100"/>
          <a:sy n="55" d="100"/>
        </p:scale>
        <p:origin x="658" y="48"/>
      </p:cViewPr>
      <p:guideLst>
        <p:guide orient="horz" pos="2111"/>
        <p:guide pos="284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1.png"/><Relationship Id="rId11" Type="http://schemas.openxmlformats.org/officeDocument/2006/relationships/image" Target="../media/image41.png"/><Relationship Id="rId5" Type="http://schemas.openxmlformats.org/officeDocument/2006/relationships/image" Target="../media/image9.png"/><Relationship Id="rId10" Type="http://schemas.openxmlformats.org/officeDocument/2006/relationships/image" Target="../media/image40.png"/><Relationship Id="rId4" Type="http://schemas.openxmlformats.org/officeDocument/2006/relationships/image" Target="../media/image7.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7.png"/><Relationship Id="rId11" Type="http://schemas.openxmlformats.org/officeDocument/2006/relationships/image" Target="../media/image45.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3.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slideLayout" Target="../slideLayouts/slideLayout7.xml"/><Relationship Id="rId18" Type="http://schemas.openxmlformats.org/officeDocument/2006/relationships/image" Target="../media/image13.png"/><Relationship Id="rId26" Type="http://schemas.openxmlformats.org/officeDocument/2006/relationships/image" Target="../media/image54.png"/><Relationship Id="rId3" Type="http://schemas.openxmlformats.org/officeDocument/2006/relationships/tags" Target="../tags/tag14.xml"/><Relationship Id="rId21" Type="http://schemas.openxmlformats.org/officeDocument/2006/relationships/image" Target="../media/image49.png"/><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image" Target="../media/image11.png"/><Relationship Id="rId25" Type="http://schemas.openxmlformats.org/officeDocument/2006/relationships/image" Target="../media/image53.png"/><Relationship Id="rId2" Type="http://schemas.openxmlformats.org/officeDocument/2006/relationships/tags" Target="../tags/tag13.xml"/><Relationship Id="rId16" Type="http://schemas.openxmlformats.org/officeDocument/2006/relationships/image" Target="../media/image9.png"/><Relationship Id="rId20" Type="http://schemas.openxmlformats.org/officeDocument/2006/relationships/image" Target="../media/image48.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image" Target="../media/image52.png"/><Relationship Id="rId5" Type="http://schemas.openxmlformats.org/officeDocument/2006/relationships/tags" Target="../tags/tag16.xml"/><Relationship Id="rId15" Type="http://schemas.openxmlformats.org/officeDocument/2006/relationships/image" Target="../media/image7.png"/><Relationship Id="rId23" Type="http://schemas.openxmlformats.org/officeDocument/2006/relationships/image" Target="../media/image51.png"/><Relationship Id="rId28" Type="http://schemas.openxmlformats.org/officeDocument/2006/relationships/image" Target="../media/image56.png"/><Relationship Id="rId10" Type="http://schemas.openxmlformats.org/officeDocument/2006/relationships/tags" Target="../tags/tag21.xml"/><Relationship Id="rId19" Type="http://schemas.openxmlformats.org/officeDocument/2006/relationships/image" Target="../media/image47.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image" Target="../media/image5.png"/><Relationship Id="rId22" Type="http://schemas.openxmlformats.org/officeDocument/2006/relationships/image" Target="../media/image50.png"/><Relationship Id="rId27"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1.png"/><Relationship Id="rId11" Type="http://schemas.openxmlformats.org/officeDocument/2006/relationships/image" Target="../media/image62.png"/><Relationship Id="rId5" Type="http://schemas.openxmlformats.org/officeDocument/2006/relationships/image" Target="../media/image9.png"/><Relationship Id="rId10" Type="http://schemas.openxmlformats.org/officeDocument/2006/relationships/image" Target="../media/image61.png"/><Relationship Id="rId4" Type="http://schemas.openxmlformats.org/officeDocument/2006/relationships/image" Target="../media/image7.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9.png"/><Relationship Id="rId11" Type="http://schemas.openxmlformats.org/officeDocument/2006/relationships/image" Target="../media/image71.png"/><Relationship Id="rId5" Type="http://schemas.openxmlformats.org/officeDocument/2006/relationships/image" Target="../media/image7.png"/><Relationship Id="rId10" Type="http://schemas.openxmlformats.org/officeDocument/2006/relationships/image" Target="../media/image70.png"/><Relationship Id="rId4" Type="http://schemas.openxmlformats.org/officeDocument/2006/relationships/image" Target="../media/image5.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5.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20.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25.png"/><Relationship Id="rId3" Type="http://schemas.openxmlformats.org/officeDocument/2006/relationships/image" Target="../media/image1.png"/><Relationship Id="rId21" Type="http://schemas.openxmlformats.org/officeDocument/2006/relationships/image" Target="../media/image28.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24.png"/><Relationship Id="rId2" Type="http://schemas.openxmlformats.org/officeDocument/2006/relationships/slideLayout" Target="../slideLayouts/slideLayout7.xml"/><Relationship Id="rId16" Type="http://schemas.openxmlformats.org/officeDocument/2006/relationships/image" Target="../media/image14.svg"/><Relationship Id="rId20" Type="http://schemas.openxmlformats.org/officeDocument/2006/relationships/image" Target="../media/image27.png"/><Relationship Id="rId1" Type="http://schemas.openxmlformats.org/officeDocument/2006/relationships/tags" Target="../tags/tag3.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26.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slideLayout" Target="../slideLayouts/slideLayout7.xml"/><Relationship Id="rId16" Type="http://schemas.openxmlformats.org/officeDocument/2006/relationships/image" Target="../media/image32.png"/><Relationship Id="rId1" Type="http://schemas.openxmlformats.org/officeDocument/2006/relationships/tags" Target="../tags/tag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31.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3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95203" y="7093381"/>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995203" y="8071220"/>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16459414" y="9619219"/>
            <a:ext cx="853564" cy="391160"/>
            <a:chOff x="0" y="0"/>
            <a:chExt cx="224807" cy="103021"/>
          </a:xfrm>
        </p:grpSpPr>
        <p:sp>
          <p:nvSpPr>
            <p:cNvPr id="11" name="Freeform 11"/>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2" name="TextBox 12"/>
            <p:cNvSpPr txBox="1"/>
            <p:nvPr/>
          </p:nvSpPr>
          <p:spPr>
            <a:xfrm>
              <a:off x="0" y="-38100"/>
              <a:ext cx="224807" cy="141121"/>
            </a:xfrm>
            <a:prstGeom prst="rect">
              <a:avLst/>
            </a:prstGeom>
          </p:spPr>
          <p:txBody>
            <a:bodyPr lIns="50800" tIns="50800" rIns="50800" bIns="50800" rtlCol="0" anchor="ctr"/>
            <a:lstStyle/>
            <a:p>
              <a:pPr algn="ctr">
                <a:lnSpc>
                  <a:spcPts val="2875"/>
                </a:lnSpc>
              </a:pPr>
              <a:endParaRPr/>
            </a:p>
          </p:txBody>
        </p:sp>
      </p:grpSp>
      <p:sp>
        <p:nvSpPr>
          <p:cNvPr id="13" name="Freeform 13"/>
          <p:cNvSpPr/>
          <p:nvPr/>
        </p:nvSpPr>
        <p:spPr>
          <a:xfrm>
            <a:off x="441485" y="590107"/>
            <a:ext cx="1632614" cy="2075634"/>
          </a:xfrm>
          <a:custGeom>
            <a:avLst/>
            <a:gdLst/>
            <a:ahLst/>
            <a:cxnLst/>
            <a:rect l="l" t="t" r="r" b="b"/>
            <a:pathLst>
              <a:path w="1632614" h="2075634">
                <a:moveTo>
                  <a:pt x="0" y="0"/>
                </a:moveTo>
                <a:lnTo>
                  <a:pt x="1632613" y="0"/>
                </a:lnTo>
                <a:lnTo>
                  <a:pt x="1632613" y="2075634"/>
                </a:lnTo>
                <a:lnTo>
                  <a:pt x="0" y="2075634"/>
                </a:lnTo>
                <a:lnTo>
                  <a:pt x="0" y="0"/>
                </a:lnTo>
                <a:close/>
              </a:path>
            </a:pathLst>
          </a:custGeom>
          <a:blipFill>
            <a:blip r:embed="rId16"/>
            <a:stretch>
              <a:fillRect/>
            </a:stretch>
          </a:blipFill>
        </p:spPr>
      </p:sp>
      <p:sp>
        <p:nvSpPr>
          <p:cNvPr id="14" name="Freeform 14"/>
          <p:cNvSpPr/>
          <p:nvPr/>
        </p:nvSpPr>
        <p:spPr>
          <a:xfrm>
            <a:off x="16192832" y="1028700"/>
            <a:ext cx="1637041" cy="1637041"/>
          </a:xfrm>
          <a:custGeom>
            <a:avLst/>
            <a:gdLst/>
            <a:ahLst/>
            <a:cxnLst/>
            <a:rect l="l" t="t" r="r" b="b"/>
            <a:pathLst>
              <a:path w="1637041" h="1637041">
                <a:moveTo>
                  <a:pt x="0" y="0"/>
                </a:moveTo>
                <a:lnTo>
                  <a:pt x="1637041" y="0"/>
                </a:lnTo>
                <a:lnTo>
                  <a:pt x="1637041" y="1637041"/>
                </a:lnTo>
                <a:lnTo>
                  <a:pt x="0" y="1637041"/>
                </a:lnTo>
                <a:lnTo>
                  <a:pt x="0" y="0"/>
                </a:lnTo>
                <a:close/>
              </a:path>
            </a:pathLst>
          </a:custGeom>
          <a:blipFill>
            <a:blip r:embed="rId17"/>
            <a:stretch>
              <a:fillRect/>
            </a:stretch>
          </a:blipFill>
        </p:spPr>
      </p:sp>
      <p:sp>
        <p:nvSpPr>
          <p:cNvPr id="15" name="TextBox 15"/>
          <p:cNvSpPr txBox="1"/>
          <p:nvPr/>
        </p:nvSpPr>
        <p:spPr>
          <a:xfrm>
            <a:off x="11811000" y="9598660"/>
            <a:ext cx="484568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
        <p:nvSpPr>
          <p:cNvPr id="16" name="TextBox 16"/>
          <p:cNvSpPr txBox="1"/>
          <p:nvPr/>
        </p:nvSpPr>
        <p:spPr>
          <a:xfrm>
            <a:off x="17542135" y="9495394"/>
            <a:ext cx="2032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1</a:t>
            </a:r>
          </a:p>
        </p:txBody>
      </p:sp>
      <p:sp>
        <p:nvSpPr>
          <p:cNvPr id="17" name="TextBox 17"/>
          <p:cNvSpPr txBox="1"/>
          <p:nvPr/>
        </p:nvSpPr>
        <p:spPr>
          <a:xfrm>
            <a:off x="2959016" y="962025"/>
            <a:ext cx="12348899" cy="2962275"/>
          </a:xfrm>
          <a:prstGeom prst="rect">
            <a:avLst/>
          </a:prstGeom>
        </p:spPr>
        <p:txBody>
          <a:bodyPr lIns="0" tIns="0" rIns="0" bIns="0" rtlCol="0" anchor="t">
            <a:spAutoFit/>
          </a:bodyPr>
          <a:lstStyle/>
          <a:p>
            <a:pPr algn="ctr">
              <a:lnSpc>
                <a:spcPts val="4620"/>
              </a:lnSpc>
            </a:pPr>
            <a:r>
              <a:rPr lang="en-US" sz="3000" b="1">
                <a:solidFill>
                  <a:srgbClr val="000000"/>
                </a:solidFill>
                <a:latin typeface="Montserrat Bold" panose="00000800000000000000"/>
              </a:rPr>
              <a:t>BỘ GIÁO DỤC VÀ ĐÀO TẠO</a:t>
            </a:r>
            <a:endParaRPr lang="en-US" sz="3300" b="1">
              <a:solidFill>
                <a:srgbClr val="000000"/>
              </a:solidFill>
              <a:latin typeface="Montserrat Bold" panose="00000800000000000000"/>
            </a:endParaRPr>
          </a:p>
          <a:p>
            <a:pPr algn="ctr">
              <a:lnSpc>
                <a:spcPts val="4620"/>
              </a:lnSpc>
            </a:pPr>
            <a:r>
              <a:rPr lang="en-US" sz="3000" b="1">
                <a:solidFill>
                  <a:srgbClr val="000000"/>
                </a:solidFill>
                <a:latin typeface="Montserrat Bold" panose="00000800000000000000"/>
              </a:rPr>
              <a:t>TRƯỜNG ĐẠI HỌC SƯ PHẠM KỸ THUẬT TP. HỒ CHÍ MINH</a:t>
            </a:r>
          </a:p>
          <a:p>
            <a:pPr algn="ctr">
              <a:lnSpc>
                <a:spcPts val="4620"/>
              </a:lnSpc>
            </a:pPr>
            <a:r>
              <a:rPr lang="en-US" sz="3000" b="1">
                <a:solidFill>
                  <a:srgbClr val="000000"/>
                </a:solidFill>
                <a:latin typeface="Montserrat Bold" panose="00000800000000000000"/>
              </a:rPr>
              <a:t>KHOA ĐIỆN – ĐIỆN TỬ</a:t>
            </a:r>
          </a:p>
          <a:p>
            <a:pPr algn="ctr">
              <a:lnSpc>
                <a:spcPts val="4620"/>
              </a:lnSpc>
            </a:pPr>
            <a:r>
              <a:rPr lang="en-US" sz="3000" b="1">
                <a:solidFill>
                  <a:srgbClr val="000000"/>
                </a:solidFill>
                <a:latin typeface="Montserrat Bold" panose="00000800000000000000"/>
              </a:rPr>
              <a:t>BỘ MÔN KĨ THUẬT MÁY TÍNH - VIỄN THÔNG</a:t>
            </a:r>
          </a:p>
          <a:p>
            <a:pPr algn="ctr">
              <a:lnSpc>
                <a:spcPts val="4620"/>
              </a:lnSpc>
            </a:pPr>
            <a:endParaRPr sz="3000" b="1"/>
          </a:p>
        </p:txBody>
      </p:sp>
      <p:sp>
        <p:nvSpPr>
          <p:cNvPr id="18" name="TextBox 18"/>
          <p:cNvSpPr txBox="1"/>
          <p:nvPr/>
        </p:nvSpPr>
        <p:spPr>
          <a:xfrm>
            <a:off x="4572000" y="3619500"/>
            <a:ext cx="9398635" cy="753745"/>
          </a:xfrm>
          <a:prstGeom prst="rect">
            <a:avLst/>
          </a:prstGeom>
        </p:spPr>
        <p:txBody>
          <a:bodyPr wrap="square" lIns="0" tIns="0" rIns="0" bIns="0" rtlCol="0" anchor="t">
            <a:spAutoFit/>
          </a:bodyPr>
          <a:lstStyle/>
          <a:p>
            <a:pPr algn="ctr">
              <a:lnSpc>
                <a:spcPts val="5880"/>
              </a:lnSpc>
            </a:pPr>
            <a:r>
              <a:rPr lang="en-US" sz="4200" b="1">
                <a:solidFill>
                  <a:srgbClr val="DF004A"/>
                </a:solidFill>
                <a:latin typeface="Montserrat Bold" panose="00000800000000000000"/>
              </a:rPr>
              <a:t>BÁO CÁO ĐỒ ÁN TỐT NGHIỆP</a:t>
            </a:r>
          </a:p>
        </p:txBody>
      </p:sp>
      <p:sp>
        <p:nvSpPr>
          <p:cNvPr id="19" name="TextBox 19"/>
          <p:cNvSpPr txBox="1"/>
          <p:nvPr/>
        </p:nvSpPr>
        <p:spPr>
          <a:xfrm>
            <a:off x="1066833" y="5010748"/>
            <a:ext cx="16451395" cy="1615440"/>
          </a:xfrm>
          <a:prstGeom prst="rect">
            <a:avLst/>
          </a:prstGeom>
        </p:spPr>
        <p:txBody>
          <a:bodyPr lIns="0" tIns="0" rIns="0" bIns="0" rtlCol="0" anchor="t">
            <a:spAutoFit/>
          </a:bodyPr>
          <a:lstStyle/>
          <a:p>
            <a:pPr algn="ctr">
              <a:lnSpc>
                <a:spcPts val="6300"/>
              </a:lnSpc>
            </a:pPr>
            <a:r>
              <a:rPr lang="en-US" sz="4500" b="1">
                <a:solidFill>
                  <a:srgbClr val="000000"/>
                </a:solidFill>
                <a:latin typeface="Montserrat Bold" panose="00000800000000000000"/>
              </a:rPr>
              <a:t>ĐỀ TÀI:</a:t>
            </a:r>
            <a:r>
              <a:rPr lang="en-US" sz="4500" b="1">
                <a:solidFill>
                  <a:srgbClr val="282C7D"/>
                </a:solidFill>
                <a:latin typeface="Montserrat Bold" panose="00000800000000000000"/>
              </a:rPr>
              <a:t> THIẾT KẾ HỆ THỐNG ĐỊNH VỊ TRONG NHÀ KHO </a:t>
            </a:r>
          </a:p>
          <a:p>
            <a:pPr algn="ctr">
              <a:lnSpc>
                <a:spcPts val="6300"/>
              </a:lnSpc>
            </a:pPr>
            <a:r>
              <a:rPr lang="en-US" sz="4500" b="1">
                <a:solidFill>
                  <a:srgbClr val="282C7D"/>
                </a:solidFill>
                <a:latin typeface="Montserrat Bold" panose="00000800000000000000"/>
              </a:rPr>
              <a:t>               BẰNG SÓNG BLE (BLUETOOTH LOW ENERGY) </a:t>
            </a:r>
          </a:p>
        </p:txBody>
      </p:sp>
      <p:sp>
        <p:nvSpPr>
          <p:cNvPr id="20" name="TextBox 20"/>
          <p:cNvSpPr txBox="1"/>
          <p:nvPr/>
        </p:nvSpPr>
        <p:spPr>
          <a:xfrm>
            <a:off x="7182148" y="6867895"/>
            <a:ext cx="8121782" cy="2405380"/>
          </a:xfrm>
          <a:prstGeom prst="rect">
            <a:avLst/>
          </a:prstGeom>
        </p:spPr>
        <p:txBody>
          <a:bodyPr lIns="0" tIns="0" rIns="0" bIns="0" rtlCol="0" anchor="t">
            <a:spAutoFit/>
          </a:bodyPr>
          <a:lstStyle/>
          <a:p>
            <a:pPr algn="ctr">
              <a:lnSpc>
                <a:spcPts val="5040"/>
              </a:lnSpc>
            </a:pPr>
            <a:r>
              <a:rPr lang="en-US" sz="3600" b="1">
                <a:solidFill>
                  <a:srgbClr val="000000"/>
                </a:solidFill>
                <a:latin typeface="Montserrat Bold" panose="00000800000000000000"/>
              </a:rPr>
              <a:t>GVHD : Ph.D TRƯƠNG NGỌC SƠN</a:t>
            </a:r>
          </a:p>
          <a:p>
            <a:pPr algn="ctr">
              <a:lnSpc>
                <a:spcPts val="4480"/>
              </a:lnSpc>
            </a:pPr>
            <a:r>
              <a:rPr lang="en-US" sz="3200" b="1">
                <a:solidFill>
                  <a:srgbClr val="000000"/>
                </a:solidFill>
                <a:latin typeface="Montserrat Bold" panose="00000800000000000000"/>
              </a:rPr>
              <a:t>   SVTH  : PHAN NGỌC ANH  : 20139060</a:t>
            </a:r>
          </a:p>
          <a:p>
            <a:pPr algn="ctr">
              <a:lnSpc>
                <a:spcPts val="4480"/>
              </a:lnSpc>
            </a:pPr>
            <a:r>
              <a:rPr lang="en-US" sz="3200" b="1">
                <a:solidFill>
                  <a:srgbClr val="000000"/>
                </a:solidFill>
                <a:latin typeface="Montserrat Bold" panose="00000800000000000000"/>
              </a:rPr>
              <a:t>                 NGUYỄN TRÍ BAN  : 20139062</a:t>
            </a:r>
          </a:p>
          <a:p>
            <a:pPr algn="ctr">
              <a:lnSpc>
                <a:spcPts val="4760"/>
              </a:lnSpc>
            </a:pPr>
            <a:r>
              <a:rPr lang="en-US" sz="3400" b="1">
                <a:solidFill>
                  <a:srgbClr val="000000"/>
                </a:solidFill>
                <a:latin typeface="Montserrat Bold" panose="00000800000000000000"/>
              </a:rPr>
              <a:t> </a:t>
            </a:r>
          </a:p>
        </p:txBody>
      </p:sp>
      <p:sp>
        <p:nvSpPr>
          <p:cNvPr id="21" name="TextBox 21"/>
          <p:cNvSpPr txBox="1"/>
          <p:nvPr/>
        </p:nvSpPr>
        <p:spPr>
          <a:xfrm>
            <a:off x="7474281" y="9429989"/>
            <a:ext cx="3339439" cy="592455"/>
          </a:xfrm>
          <a:prstGeom prst="rect">
            <a:avLst/>
          </a:prstGeom>
        </p:spPr>
        <p:txBody>
          <a:bodyPr lIns="0" tIns="0" rIns="0" bIns="0" rtlCol="0" anchor="t">
            <a:spAutoFit/>
          </a:bodyPr>
          <a:lstStyle/>
          <a:p>
            <a:pPr algn="ctr">
              <a:lnSpc>
                <a:spcPts val="4620"/>
              </a:lnSpc>
            </a:pPr>
            <a:r>
              <a:rPr lang="en-US" sz="3300" b="1">
                <a:solidFill>
                  <a:srgbClr val="131416"/>
                </a:solidFill>
                <a:latin typeface="Montserrat Bold" panose="00000800000000000000"/>
              </a:rPr>
              <a:t>TP.HCM 6/2024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16405736" y="9663987"/>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2" name="TextBox 12"/>
          <p:cNvSpPr txBox="1"/>
          <p:nvPr/>
        </p:nvSpPr>
        <p:spPr>
          <a:xfrm>
            <a:off x="179424" y="2334671"/>
            <a:ext cx="6901185"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THIẾT KẾ BLE BEACON TAG  </a:t>
            </a:r>
          </a:p>
        </p:txBody>
      </p:sp>
      <p:sp>
        <p:nvSpPr>
          <p:cNvPr id="14" name="TextBox 14"/>
          <p:cNvSpPr txBox="1"/>
          <p:nvPr/>
        </p:nvSpPr>
        <p:spPr>
          <a:xfrm>
            <a:off x="17443450" y="9614139"/>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10</a:t>
            </a:r>
          </a:p>
        </p:txBody>
      </p:sp>
      <p:sp>
        <p:nvSpPr>
          <p:cNvPr id="15" name="Freeform 15"/>
          <p:cNvSpPr/>
          <p:nvPr/>
        </p:nvSpPr>
        <p:spPr>
          <a:xfrm>
            <a:off x="3060859" y="2948081"/>
            <a:ext cx="12462120" cy="6719160"/>
          </a:xfrm>
          <a:custGeom>
            <a:avLst/>
            <a:gdLst/>
            <a:ahLst/>
            <a:cxnLst/>
            <a:rect l="l" t="t" r="r" b="b"/>
            <a:pathLst>
              <a:path w="12462120" h="6719160">
                <a:moveTo>
                  <a:pt x="0" y="0"/>
                </a:moveTo>
                <a:lnTo>
                  <a:pt x="12462120" y="0"/>
                </a:lnTo>
                <a:lnTo>
                  <a:pt x="12462120" y="6719159"/>
                </a:lnTo>
                <a:lnTo>
                  <a:pt x="0" y="6719159"/>
                </a:lnTo>
                <a:lnTo>
                  <a:pt x="0" y="0"/>
                </a:lnTo>
                <a:close/>
              </a:path>
            </a:pathLst>
          </a:custGeom>
          <a:blipFill>
            <a:blip r:embed="rId13"/>
            <a:stretch>
              <a:fillRect/>
            </a:stretch>
          </a:blipFill>
        </p:spPr>
      </p:sp>
      <p:sp>
        <p:nvSpPr>
          <p:cNvPr id="16" name="TextBox 16"/>
          <p:cNvSpPr txBox="1"/>
          <p:nvPr/>
        </p:nvSpPr>
        <p:spPr>
          <a:xfrm>
            <a:off x="7086600" y="9613900"/>
            <a:ext cx="4043045" cy="502285"/>
          </a:xfrm>
          <a:prstGeom prst="rect">
            <a:avLst/>
          </a:prstGeom>
        </p:spPr>
        <p:txBody>
          <a:bodyPr wrap="square" lIns="0" tIns="0" rIns="0" bIns="0" rtlCol="0" anchor="t">
            <a:spAutoFit/>
          </a:bodyPr>
          <a:lstStyle/>
          <a:p>
            <a:pPr algn="ctr">
              <a:lnSpc>
                <a:spcPts val="3920"/>
              </a:lnSpc>
            </a:pPr>
            <a:r>
              <a:rPr lang="en-US" sz="2800" b="1">
                <a:solidFill>
                  <a:srgbClr val="FF2855"/>
                </a:solidFill>
                <a:latin typeface="Montserrat Bold" panose="00000800000000000000"/>
              </a:rPr>
              <a:t>Lưu đồ chức năng</a:t>
            </a:r>
          </a:p>
        </p:txBody>
      </p:sp>
      <p:grpSp>
        <p:nvGrpSpPr>
          <p:cNvPr id="17" name="Group 17"/>
          <p:cNvGrpSpPr/>
          <p:nvPr/>
        </p:nvGrpSpPr>
        <p:grpSpPr>
          <a:xfrm>
            <a:off x="14222829" y="7483909"/>
            <a:ext cx="398018" cy="39801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DDD6"/>
            </a:solidFill>
            <a:ln w="47625" cap="sq">
              <a:solidFill>
                <a:srgbClr val="FF2855"/>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920"/>
                </a:lnSpc>
              </a:pPr>
              <a:endParaRPr b="1"/>
            </a:p>
          </p:txBody>
        </p:sp>
      </p:grpSp>
      <p:grpSp>
        <p:nvGrpSpPr>
          <p:cNvPr id="20" name="Group 20"/>
          <p:cNvGrpSpPr/>
          <p:nvPr/>
        </p:nvGrpSpPr>
        <p:grpSpPr>
          <a:xfrm>
            <a:off x="2463832" y="7881928"/>
            <a:ext cx="398018" cy="39801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DDD6"/>
            </a:solidFill>
            <a:ln w="47625" cap="sq">
              <a:solidFill>
                <a:srgbClr val="FF2855"/>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920"/>
                </a:lnSpc>
              </a:pPr>
              <a:endParaRPr b="1"/>
            </a:p>
          </p:txBody>
        </p:sp>
      </p:grpSp>
      <p:grpSp>
        <p:nvGrpSpPr>
          <p:cNvPr id="23" name="Group 23"/>
          <p:cNvGrpSpPr/>
          <p:nvPr/>
        </p:nvGrpSpPr>
        <p:grpSpPr>
          <a:xfrm>
            <a:off x="3178554" y="6259966"/>
            <a:ext cx="1873859" cy="1053997"/>
            <a:chOff x="0" y="0"/>
            <a:chExt cx="493527" cy="277596"/>
          </a:xfrm>
        </p:grpSpPr>
        <p:sp>
          <p:nvSpPr>
            <p:cNvPr id="24" name="Freeform 24"/>
            <p:cNvSpPr/>
            <p:nvPr/>
          </p:nvSpPr>
          <p:spPr>
            <a:xfrm>
              <a:off x="0" y="0"/>
              <a:ext cx="493527" cy="277596"/>
            </a:xfrm>
            <a:custGeom>
              <a:avLst/>
              <a:gdLst/>
              <a:ahLst/>
              <a:cxnLst/>
              <a:rect l="l" t="t" r="r" b="b"/>
              <a:pathLst>
                <a:path w="493527" h="277596">
                  <a:moveTo>
                    <a:pt x="138798" y="0"/>
                  </a:moveTo>
                  <a:lnTo>
                    <a:pt x="354729" y="0"/>
                  </a:lnTo>
                  <a:cubicBezTo>
                    <a:pt x="431385" y="0"/>
                    <a:pt x="493527" y="62142"/>
                    <a:pt x="493527" y="138798"/>
                  </a:cubicBezTo>
                  <a:lnTo>
                    <a:pt x="493527" y="138798"/>
                  </a:lnTo>
                  <a:cubicBezTo>
                    <a:pt x="493527" y="215454"/>
                    <a:pt x="431385" y="277596"/>
                    <a:pt x="354729" y="277596"/>
                  </a:cubicBezTo>
                  <a:lnTo>
                    <a:pt x="138798" y="277596"/>
                  </a:lnTo>
                  <a:cubicBezTo>
                    <a:pt x="62142" y="277596"/>
                    <a:pt x="0" y="215454"/>
                    <a:pt x="0" y="138798"/>
                  </a:cubicBezTo>
                  <a:lnTo>
                    <a:pt x="0" y="138798"/>
                  </a:lnTo>
                  <a:cubicBezTo>
                    <a:pt x="0" y="62142"/>
                    <a:pt x="62142" y="0"/>
                    <a:pt x="138798" y="0"/>
                  </a:cubicBezTo>
                  <a:close/>
                </a:path>
              </a:pathLst>
            </a:custGeom>
            <a:solidFill>
              <a:srgbClr val="000000">
                <a:alpha val="0"/>
              </a:srgbClr>
            </a:solidFill>
            <a:ln w="19050" cap="rnd">
              <a:solidFill>
                <a:srgbClr val="ED0000"/>
              </a:solidFill>
              <a:prstDash val="solid"/>
              <a:round/>
            </a:ln>
          </p:spPr>
        </p:sp>
        <p:sp>
          <p:nvSpPr>
            <p:cNvPr id="25" name="TextBox 25"/>
            <p:cNvSpPr txBox="1"/>
            <p:nvPr/>
          </p:nvSpPr>
          <p:spPr>
            <a:xfrm>
              <a:off x="0" y="-38100"/>
              <a:ext cx="493527" cy="315696"/>
            </a:xfrm>
            <a:prstGeom prst="rect">
              <a:avLst/>
            </a:prstGeom>
          </p:spPr>
          <p:txBody>
            <a:bodyPr lIns="50800" tIns="50800" rIns="50800" bIns="50800" rtlCol="0" anchor="ctr"/>
            <a:lstStyle/>
            <a:p>
              <a:pPr algn="ctr">
                <a:lnSpc>
                  <a:spcPts val="2875"/>
                </a:lnSpc>
              </a:pPr>
              <a:endParaRPr b="1"/>
            </a:p>
          </p:txBody>
        </p:sp>
      </p:grpSp>
      <p:grpSp>
        <p:nvGrpSpPr>
          <p:cNvPr id="26" name="Group 26"/>
          <p:cNvGrpSpPr/>
          <p:nvPr/>
        </p:nvGrpSpPr>
        <p:grpSpPr>
          <a:xfrm>
            <a:off x="11120357" y="7155920"/>
            <a:ext cx="1873859" cy="1053997"/>
            <a:chOff x="0" y="0"/>
            <a:chExt cx="493527" cy="277596"/>
          </a:xfrm>
        </p:grpSpPr>
        <p:sp>
          <p:nvSpPr>
            <p:cNvPr id="27" name="Freeform 27"/>
            <p:cNvSpPr/>
            <p:nvPr/>
          </p:nvSpPr>
          <p:spPr>
            <a:xfrm>
              <a:off x="0" y="0"/>
              <a:ext cx="493527" cy="277596"/>
            </a:xfrm>
            <a:custGeom>
              <a:avLst/>
              <a:gdLst/>
              <a:ahLst/>
              <a:cxnLst/>
              <a:rect l="l" t="t" r="r" b="b"/>
              <a:pathLst>
                <a:path w="493527" h="277596">
                  <a:moveTo>
                    <a:pt x="138798" y="0"/>
                  </a:moveTo>
                  <a:lnTo>
                    <a:pt x="354729" y="0"/>
                  </a:lnTo>
                  <a:cubicBezTo>
                    <a:pt x="431385" y="0"/>
                    <a:pt x="493527" y="62142"/>
                    <a:pt x="493527" y="138798"/>
                  </a:cubicBezTo>
                  <a:lnTo>
                    <a:pt x="493527" y="138798"/>
                  </a:lnTo>
                  <a:cubicBezTo>
                    <a:pt x="493527" y="215454"/>
                    <a:pt x="431385" y="277596"/>
                    <a:pt x="354729" y="277596"/>
                  </a:cubicBezTo>
                  <a:lnTo>
                    <a:pt x="138798" y="277596"/>
                  </a:lnTo>
                  <a:cubicBezTo>
                    <a:pt x="62142" y="277596"/>
                    <a:pt x="0" y="215454"/>
                    <a:pt x="0" y="138798"/>
                  </a:cubicBezTo>
                  <a:lnTo>
                    <a:pt x="0" y="138798"/>
                  </a:lnTo>
                  <a:cubicBezTo>
                    <a:pt x="0" y="62142"/>
                    <a:pt x="62142" y="0"/>
                    <a:pt x="138798" y="0"/>
                  </a:cubicBezTo>
                  <a:close/>
                </a:path>
              </a:pathLst>
            </a:custGeom>
            <a:solidFill>
              <a:srgbClr val="000000">
                <a:alpha val="0"/>
              </a:srgbClr>
            </a:solidFill>
            <a:ln w="19050" cap="rnd">
              <a:solidFill>
                <a:srgbClr val="ED0000"/>
              </a:solidFill>
              <a:prstDash val="solid"/>
              <a:round/>
            </a:ln>
          </p:spPr>
        </p:sp>
        <p:sp>
          <p:nvSpPr>
            <p:cNvPr id="28" name="TextBox 28"/>
            <p:cNvSpPr txBox="1"/>
            <p:nvPr/>
          </p:nvSpPr>
          <p:spPr>
            <a:xfrm>
              <a:off x="0" y="-38100"/>
              <a:ext cx="493527" cy="315696"/>
            </a:xfrm>
            <a:prstGeom prst="rect">
              <a:avLst/>
            </a:prstGeom>
          </p:spPr>
          <p:txBody>
            <a:bodyPr lIns="50800" tIns="50800" rIns="50800" bIns="50800" rtlCol="0" anchor="ctr"/>
            <a:lstStyle/>
            <a:p>
              <a:pPr algn="ctr">
                <a:lnSpc>
                  <a:spcPts val="2875"/>
                </a:lnSpc>
              </a:pPr>
              <a:endParaRPr b="1"/>
            </a:p>
          </p:txBody>
        </p:sp>
      </p:grpSp>
      <p:grpSp>
        <p:nvGrpSpPr>
          <p:cNvPr id="29" name="Group 29"/>
          <p:cNvGrpSpPr/>
          <p:nvPr/>
        </p:nvGrpSpPr>
        <p:grpSpPr>
          <a:xfrm>
            <a:off x="8271546" y="5674195"/>
            <a:ext cx="2040747" cy="1171544"/>
            <a:chOff x="0" y="0"/>
            <a:chExt cx="537481" cy="308555"/>
          </a:xfrm>
        </p:grpSpPr>
        <p:sp>
          <p:nvSpPr>
            <p:cNvPr id="30" name="Freeform 30"/>
            <p:cNvSpPr/>
            <p:nvPr/>
          </p:nvSpPr>
          <p:spPr>
            <a:xfrm>
              <a:off x="0" y="0"/>
              <a:ext cx="537481" cy="308555"/>
            </a:xfrm>
            <a:custGeom>
              <a:avLst/>
              <a:gdLst/>
              <a:ahLst/>
              <a:cxnLst/>
              <a:rect l="l" t="t" r="r" b="b"/>
              <a:pathLst>
                <a:path w="537481" h="308555">
                  <a:moveTo>
                    <a:pt x="154277" y="0"/>
                  </a:moveTo>
                  <a:lnTo>
                    <a:pt x="383203" y="0"/>
                  </a:lnTo>
                  <a:cubicBezTo>
                    <a:pt x="468408" y="0"/>
                    <a:pt x="537481" y="69072"/>
                    <a:pt x="537481" y="154277"/>
                  </a:cubicBezTo>
                  <a:lnTo>
                    <a:pt x="537481" y="154277"/>
                  </a:lnTo>
                  <a:cubicBezTo>
                    <a:pt x="537481" y="239482"/>
                    <a:pt x="468408" y="308555"/>
                    <a:pt x="383203" y="308555"/>
                  </a:cubicBezTo>
                  <a:lnTo>
                    <a:pt x="154277" y="308555"/>
                  </a:lnTo>
                  <a:cubicBezTo>
                    <a:pt x="69072" y="308555"/>
                    <a:pt x="0" y="239482"/>
                    <a:pt x="0" y="154277"/>
                  </a:cubicBezTo>
                  <a:lnTo>
                    <a:pt x="0" y="154277"/>
                  </a:lnTo>
                  <a:cubicBezTo>
                    <a:pt x="0" y="69072"/>
                    <a:pt x="69072" y="0"/>
                    <a:pt x="154277" y="0"/>
                  </a:cubicBezTo>
                  <a:close/>
                </a:path>
              </a:pathLst>
            </a:custGeom>
            <a:solidFill>
              <a:srgbClr val="000000">
                <a:alpha val="0"/>
              </a:srgbClr>
            </a:solidFill>
            <a:ln w="19050" cap="rnd">
              <a:solidFill>
                <a:srgbClr val="ED0000"/>
              </a:solidFill>
              <a:prstDash val="solid"/>
              <a:round/>
            </a:ln>
          </p:spPr>
        </p:sp>
        <p:sp>
          <p:nvSpPr>
            <p:cNvPr id="31" name="TextBox 31"/>
            <p:cNvSpPr txBox="1"/>
            <p:nvPr/>
          </p:nvSpPr>
          <p:spPr>
            <a:xfrm>
              <a:off x="0" y="-38100"/>
              <a:ext cx="537481" cy="346655"/>
            </a:xfrm>
            <a:prstGeom prst="rect">
              <a:avLst/>
            </a:prstGeom>
          </p:spPr>
          <p:txBody>
            <a:bodyPr lIns="50800" tIns="50800" rIns="50800" bIns="50800" rtlCol="0" anchor="ctr"/>
            <a:lstStyle/>
            <a:p>
              <a:pPr algn="ctr">
                <a:lnSpc>
                  <a:spcPts val="2875"/>
                </a:lnSpc>
              </a:pPr>
              <a:endParaRPr b="1"/>
            </a:p>
          </p:txBody>
        </p:sp>
      </p:grpSp>
      <p:grpSp>
        <p:nvGrpSpPr>
          <p:cNvPr id="32" name="Group 32"/>
          <p:cNvGrpSpPr/>
          <p:nvPr/>
        </p:nvGrpSpPr>
        <p:grpSpPr>
          <a:xfrm>
            <a:off x="14588529" y="5124102"/>
            <a:ext cx="586120" cy="58612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2855"/>
              </a:solidFill>
              <a:prstDash val="solid"/>
              <a:miter/>
            </a:ln>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875"/>
                </a:lnSpc>
              </a:pPr>
              <a:endParaRPr b="1"/>
            </a:p>
          </p:txBody>
        </p:sp>
      </p:grpSp>
      <p:grpSp>
        <p:nvGrpSpPr>
          <p:cNvPr id="35" name="Group 35"/>
          <p:cNvGrpSpPr/>
          <p:nvPr/>
        </p:nvGrpSpPr>
        <p:grpSpPr>
          <a:xfrm>
            <a:off x="11764227" y="5088075"/>
            <a:ext cx="586120" cy="58612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2855"/>
              </a:solidFill>
              <a:prstDash val="solid"/>
              <a:miter/>
            </a:ln>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875"/>
                </a:lnSpc>
              </a:pPr>
              <a:endParaRPr b="1"/>
            </a:p>
          </p:txBody>
        </p:sp>
      </p:grpSp>
      <p:grpSp>
        <p:nvGrpSpPr>
          <p:cNvPr id="38" name="Group 38"/>
          <p:cNvGrpSpPr/>
          <p:nvPr/>
        </p:nvGrpSpPr>
        <p:grpSpPr>
          <a:xfrm>
            <a:off x="13090554" y="4264668"/>
            <a:ext cx="586120" cy="58612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2855"/>
              </a:solidFill>
              <a:prstDash val="solid"/>
              <a:miter/>
            </a:ln>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875"/>
                </a:lnSpc>
              </a:pPr>
              <a:endParaRPr b="1"/>
            </a:p>
          </p:txBody>
        </p:sp>
      </p:grpSp>
      <p:grpSp>
        <p:nvGrpSpPr>
          <p:cNvPr id="41" name="Group 41"/>
          <p:cNvGrpSpPr/>
          <p:nvPr/>
        </p:nvGrpSpPr>
        <p:grpSpPr>
          <a:xfrm>
            <a:off x="3178554" y="7553938"/>
            <a:ext cx="1873859" cy="1053997"/>
            <a:chOff x="0" y="0"/>
            <a:chExt cx="493527" cy="277596"/>
          </a:xfrm>
        </p:grpSpPr>
        <p:sp>
          <p:nvSpPr>
            <p:cNvPr id="42" name="Freeform 42"/>
            <p:cNvSpPr/>
            <p:nvPr/>
          </p:nvSpPr>
          <p:spPr>
            <a:xfrm>
              <a:off x="0" y="0"/>
              <a:ext cx="493527" cy="277596"/>
            </a:xfrm>
            <a:custGeom>
              <a:avLst/>
              <a:gdLst/>
              <a:ahLst/>
              <a:cxnLst/>
              <a:rect l="l" t="t" r="r" b="b"/>
              <a:pathLst>
                <a:path w="493527" h="277596">
                  <a:moveTo>
                    <a:pt x="138798" y="0"/>
                  </a:moveTo>
                  <a:lnTo>
                    <a:pt x="354729" y="0"/>
                  </a:lnTo>
                  <a:cubicBezTo>
                    <a:pt x="431385" y="0"/>
                    <a:pt x="493527" y="62142"/>
                    <a:pt x="493527" y="138798"/>
                  </a:cubicBezTo>
                  <a:lnTo>
                    <a:pt x="493527" y="138798"/>
                  </a:lnTo>
                  <a:cubicBezTo>
                    <a:pt x="493527" y="215454"/>
                    <a:pt x="431385" y="277596"/>
                    <a:pt x="354729" y="277596"/>
                  </a:cubicBezTo>
                  <a:lnTo>
                    <a:pt x="138798" y="277596"/>
                  </a:lnTo>
                  <a:cubicBezTo>
                    <a:pt x="62142" y="277596"/>
                    <a:pt x="0" y="215454"/>
                    <a:pt x="0" y="138798"/>
                  </a:cubicBezTo>
                  <a:lnTo>
                    <a:pt x="0" y="138798"/>
                  </a:lnTo>
                  <a:cubicBezTo>
                    <a:pt x="0" y="62142"/>
                    <a:pt x="62142" y="0"/>
                    <a:pt x="138798" y="0"/>
                  </a:cubicBezTo>
                  <a:close/>
                </a:path>
              </a:pathLst>
            </a:custGeom>
            <a:solidFill>
              <a:srgbClr val="000000">
                <a:alpha val="0"/>
              </a:srgbClr>
            </a:solidFill>
            <a:ln w="19050" cap="rnd">
              <a:solidFill>
                <a:srgbClr val="ED0000"/>
              </a:solidFill>
              <a:prstDash val="solid"/>
              <a:round/>
            </a:ln>
          </p:spPr>
        </p:sp>
        <p:sp>
          <p:nvSpPr>
            <p:cNvPr id="43" name="TextBox 43"/>
            <p:cNvSpPr txBox="1"/>
            <p:nvPr/>
          </p:nvSpPr>
          <p:spPr>
            <a:xfrm>
              <a:off x="0" y="-38100"/>
              <a:ext cx="493527" cy="315696"/>
            </a:xfrm>
            <a:prstGeom prst="rect">
              <a:avLst/>
            </a:prstGeom>
          </p:spPr>
          <p:txBody>
            <a:bodyPr lIns="50800" tIns="50800" rIns="50800" bIns="50800" rtlCol="0" anchor="ctr"/>
            <a:lstStyle/>
            <a:p>
              <a:pPr algn="ctr">
                <a:lnSpc>
                  <a:spcPts val="2875"/>
                </a:lnSpc>
              </a:pPr>
              <a:endParaRPr b="1"/>
            </a:p>
          </p:txBody>
        </p:sp>
      </p:grpSp>
      <p:grpSp>
        <p:nvGrpSpPr>
          <p:cNvPr id="44" name="Group 44"/>
          <p:cNvGrpSpPr/>
          <p:nvPr/>
        </p:nvGrpSpPr>
        <p:grpSpPr>
          <a:xfrm>
            <a:off x="10454771" y="5452433"/>
            <a:ext cx="586120" cy="586120"/>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2855"/>
              </a:solidFill>
              <a:prstDash val="solid"/>
              <a:miter/>
            </a:ln>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875"/>
                </a:lnSpc>
              </a:pPr>
              <a:endParaRPr b="1"/>
            </a:p>
          </p:txBody>
        </p:sp>
      </p:grpSp>
      <p:grpSp>
        <p:nvGrpSpPr>
          <p:cNvPr id="47" name="Group 47"/>
          <p:cNvGrpSpPr/>
          <p:nvPr/>
        </p:nvGrpSpPr>
        <p:grpSpPr>
          <a:xfrm>
            <a:off x="5219527" y="4955215"/>
            <a:ext cx="586120" cy="586120"/>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2855"/>
              </a:solidFill>
              <a:prstDash val="solid"/>
              <a:miter/>
            </a:ln>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875"/>
                </a:lnSpc>
              </a:pPr>
              <a:endParaRPr b="1"/>
            </a:p>
          </p:txBody>
        </p:sp>
      </p:grpSp>
      <p:grpSp>
        <p:nvGrpSpPr>
          <p:cNvPr id="50" name="Group 50"/>
          <p:cNvGrpSpPr/>
          <p:nvPr/>
        </p:nvGrpSpPr>
        <p:grpSpPr>
          <a:xfrm>
            <a:off x="13743349" y="6038552"/>
            <a:ext cx="586120" cy="586120"/>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2855"/>
              </a:solidFill>
              <a:prstDash val="solid"/>
              <a:miter/>
            </a:ln>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875"/>
                </a:lnSpc>
              </a:pPr>
              <a:endParaRPr b="1"/>
            </a:p>
          </p:txBody>
        </p:sp>
      </p:grpSp>
      <p:grpSp>
        <p:nvGrpSpPr>
          <p:cNvPr id="53" name="Group 53"/>
          <p:cNvGrpSpPr/>
          <p:nvPr/>
        </p:nvGrpSpPr>
        <p:grpSpPr>
          <a:xfrm>
            <a:off x="2462787" y="6590370"/>
            <a:ext cx="400108" cy="400108"/>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DDD6"/>
            </a:solidFill>
            <a:ln w="47625" cap="sq">
              <a:solidFill>
                <a:srgbClr val="FF2855"/>
              </a:solidFill>
              <a:prstDash val="solid"/>
              <a:miter/>
            </a:ln>
          </p:spPr>
        </p:sp>
        <p:sp>
          <p:nvSpPr>
            <p:cNvPr id="55" name="TextBox 55"/>
            <p:cNvSpPr txBox="1"/>
            <p:nvPr/>
          </p:nvSpPr>
          <p:spPr>
            <a:xfrm>
              <a:off x="76200" y="28575"/>
              <a:ext cx="660400" cy="708025"/>
            </a:xfrm>
            <a:prstGeom prst="rect">
              <a:avLst/>
            </a:prstGeom>
          </p:spPr>
          <p:txBody>
            <a:bodyPr lIns="50800" tIns="50800" rIns="50800" bIns="50800" rtlCol="0" anchor="ctr"/>
            <a:lstStyle/>
            <a:p>
              <a:pPr algn="ctr">
                <a:lnSpc>
                  <a:spcPts val="3920"/>
                </a:lnSpc>
              </a:pPr>
              <a:endParaRPr b="1"/>
            </a:p>
          </p:txBody>
        </p:sp>
      </p:grpSp>
      <p:grpSp>
        <p:nvGrpSpPr>
          <p:cNvPr id="56" name="Group 56"/>
          <p:cNvGrpSpPr/>
          <p:nvPr/>
        </p:nvGrpSpPr>
        <p:grpSpPr>
          <a:xfrm>
            <a:off x="9544856" y="6590370"/>
            <a:ext cx="400108" cy="400108"/>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DDD6"/>
            </a:solidFill>
            <a:ln w="47625" cap="sq">
              <a:solidFill>
                <a:srgbClr val="FF2855"/>
              </a:solidFill>
              <a:prstDash val="solid"/>
              <a:miter/>
            </a:ln>
          </p:spPr>
        </p:sp>
        <p:sp>
          <p:nvSpPr>
            <p:cNvPr id="58" name="TextBox 58"/>
            <p:cNvSpPr txBox="1"/>
            <p:nvPr/>
          </p:nvSpPr>
          <p:spPr>
            <a:xfrm>
              <a:off x="76200" y="28575"/>
              <a:ext cx="660400" cy="708025"/>
            </a:xfrm>
            <a:prstGeom prst="rect">
              <a:avLst/>
            </a:prstGeom>
          </p:spPr>
          <p:txBody>
            <a:bodyPr lIns="50800" tIns="50800" rIns="50800" bIns="50800" rtlCol="0" anchor="ctr"/>
            <a:lstStyle/>
            <a:p>
              <a:pPr algn="ctr">
                <a:lnSpc>
                  <a:spcPts val="3920"/>
                </a:lnSpc>
              </a:pPr>
              <a:endParaRPr b="1"/>
            </a:p>
          </p:txBody>
        </p:sp>
      </p:grpSp>
      <p:grpSp>
        <p:nvGrpSpPr>
          <p:cNvPr id="59" name="Group 59"/>
          <p:cNvGrpSpPr/>
          <p:nvPr/>
        </p:nvGrpSpPr>
        <p:grpSpPr>
          <a:xfrm>
            <a:off x="13072953" y="6404705"/>
            <a:ext cx="2040747" cy="1171544"/>
            <a:chOff x="0" y="0"/>
            <a:chExt cx="537481" cy="308555"/>
          </a:xfrm>
        </p:grpSpPr>
        <p:sp>
          <p:nvSpPr>
            <p:cNvPr id="60" name="Freeform 60"/>
            <p:cNvSpPr/>
            <p:nvPr/>
          </p:nvSpPr>
          <p:spPr>
            <a:xfrm>
              <a:off x="0" y="0"/>
              <a:ext cx="537481" cy="308555"/>
            </a:xfrm>
            <a:custGeom>
              <a:avLst/>
              <a:gdLst/>
              <a:ahLst/>
              <a:cxnLst/>
              <a:rect l="l" t="t" r="r" b="b"/>
              <a:pathLst>
                <a:path w="537481" h="308555">
                  <a:moveTo>
                    <a:pt x="154277" y="0"/>
                  </a:moveTo>
                  <a:lnTo>
                    <a:pt x="383203" y="0"/>
                  </a:lnTo>
                  <a:cubicBezTo>
                    <a:pt x="468408" y="0"/>
                    <a:pt x="537481" y="69072"/>
                    <a:pt x="537481" y="154277"/>
                  </a:cubicBezTo>
                  <a:lnTo>
                    <a:pt x="537481" y="154277"/>
                  </a:lnTo>
                  <a:cubicBezTo>
                    <a:pt x="537481" y="239482"/>
                    <a:pt x="468408" y="308555"/>
                    <a:pt x="383203" y="308555"/>
                  </a:cubicBezTo>
                  <a:lnTo>
                    <a:pt x="154277" y="308555"/>
                  </a:lnTo>
                  <a:cubicBezTo>
                    <a:pt x="69072" y="308555"/>
                    <a:pt x="0" y="239482"/>
                    <a:pt x="0" y="154277"/>
                  </a:cubicBezTo>
                  <a:lnTo>
                    <a:pt x="0" y="154277"/>
                  </a:lnTo>
                  <a:cubicBezTo>
                    <a:pt x="0" y="69072"/>
                    <a:pt x="69072" y="0"/>
                    <a:pt x="154277" y="0"/>
                  </a:cubicBezTo>
                  <a:close/>
                </a:path>
              </a:pathLst>
            </a:custGeom>
            <a:solidFill>
              <a:srgbClr val="000000">
                <a:alpha val="0"/>
              </a:srgbClr>
            </a:solidFill>
            <a:ln w="19050" cap="rnd">
              <a:solidFill>
                <a:srgbClr val="ED0000"/>
              </a:solidFill>
              <a:prstDash val="solid"/>
              <a:round/>
            </a:ln>
          </p:spPr>
        </p:sp>
        <p:sp>
          <p:nvSpPr>
            <p:cNvPr id="61" name="TextBox 61"/>
            <p:cNvSpPr txBox="1"/>
            <p:nvPr/>
          </p:nvSpPr>
          <p:spPr>
            <a:xfrm>
              <a:off x="0" y="-38100"/>
              <a:ext cx="537481" cy="346655"/>
            </a:xfrm>
            <a:prstGeom prst="rect">
              <a:avLst/>
            </a:prstGeom>
          </p:spPr>
          <p:txBody>
            <a:bodyPr lIns="50800" tIns="50800" rIns="50800" bIns="50800" rtlCol="0" anchor="ctr"/>
            <a:lstStyle/>
            <a:p>
              <a:pPr algn="ctr">
                <a:lnSpc>
                  <a:spcPts val="2875"/>
                </a:lnSpc>
              </a:pPr>
              <a:endParaRPr b="1"/>
            </a:p>
          </p:txBody>
        </p:sp>
      </p:grpSp>
      <p:grpSp>
        <p:nvGrpSpPr>
          <p:cNvPr id="62" name="Group 62"/>
          <p:cNvGrpSpPr/>
          <p:nvPr/>
        </p:nvGrpSpPr>
        <p:grpSpPr>
          <a:xfrm>
            <a:off x="8977786" y="5248275"/>
            <a:ext cx="586120" cy="586120"/>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2855"/>
              </a:solidFill>
              <a:prstDash val="solid"/>
              <a:miter/>
            </a:ln>
          </p:spPr>
        </p:sp>
        <p:sp>
          <p:nvSpPr>
            <p:cNvPr id="64" name="TextBox 64"/>
            <p:cNvSpPr txBox="1"/>
            <p:nvPr/>
          </p:nvSpPr>
          <p:spPr>
            <a:xfrm>
              <a:off x="76200" y="38100"/>
              <a:ext cx="660400" cy="698500"/>
            </a:xfrm>
            <a:prstGeom prst="rect">
              <a:avLst/>
            </a:prstGeom>
          </p:spPr>
          <p:txBody>
            <a:bodyPr lIns="50800" tIns="50800" rIns="50800" bIns="50800" rtlCol="0" anchor="ctr"/>
            <a:lstStyle/>
            <a:p>
              <a:pPr algn="ctr">
                <a:lnSpc>
                  <a:spcPts val="2875"/>
                </a:lnSpc>
              </a:pPr>
              <a:endParaRPr b="1"/>
            </a:p>
          </p:txBody>
        </p:sp>
      </p:grpSp>
      <p:grpSp>
        <p:nvGrpSpPr>
          <p:cNvPr id="65" name="Group 65"/>
          <p:cNvGrpSpPr/>
          <p:nvPr/>
        </p:nvGrpSpPr>
        <p:grpSpPr>
          <a:xfrm>
            <a:off x="3789226" y="5702770"/>
            <a:ext cx="652516" cy="652516"/>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2855"/>
              </a:solidFill>
              <a:prstDash val="solid"/>
              <a:miter/>
            </a:ln>
          </p:spPr>
        </p:sp>
        <p:sp>
          <p:nvSpPr>
            <p:cNvPr id="67" name="TextBox 67"/>
            <p:cNvSpPr txBox="1"/>
            <p:nvPr/>
          </p:nvSpPr>
          <p:spPr>
            <a:xfrm>
              <a:off x="76200" y="38100"/>
              <a:ext cx="660400" cy="698500"/>
            </a:xfrm>
            <a:prstGeom prst="rect">
              <a:avLst/>
            </a:prstGeom>
          </p:spPr>
          <p:txBody>
            <a:bodyPr lIns="50800" tIns="50800" rIns="50800" bIns="50800" rtlCol="0" anchor="ctr"/>
            <a:lstStyle/>
            <a:p>
              <a:pPr algn="ctr">
                <a:lnSpc>
                  <a:spcPts val="2875"/>
                </a:lnSpc>
              </a:pPr>
              <a:endParaRPr b="1"/>
            </a:p>
          </p:txBody>
        </p:sp>
      </p:grpSp>
      <p:grpSp>
        <p:nvGrpSpPr>
          <p:cNvPr id="68" name="Group 68"/>
          <p:cNvGrpSpPr/>
          <p:nvPr/>
        </p:nvGrpSpPr>
        <p:grpSpPr>
          <a:xfrm>
            <a:off x="5928128" y="1028700"/>
            <a:ext cx="6431744" cy="1233093"/>
            <a:chOff x="0" y="0"/>
            <a:chExt cx="1693957" cy="324765"/>
          </a:xfrm>
        </p:grpSpPr>
        <p:sp>
          <p:nvSpPr>
            <p:cNvPr id="69" name="Freeform 69"/>
            <p:cNvSpPr/>
            <p:nvPr/>
          </p:nvSpPr>
          <p:spPr>
            <a:xfrm>
              <a:off x="0" y="0"/>
              <a:ext cx="1693957" cy="324765"/>
            </a:xfrm>
            <a:custGeom>
              <a:avLst/>
              <a:gdLst/>
              <a:ahLst/>
              <a:cxnLst/>
              <a:rect l="l" t="t" r="r" b="b"/>
              <a:pathLst>
                <a:path w="1693957" h="324765">
                  <a:moveTo>
                    <a:pt x="0" y="0"/>
                  </a:moveTo>
                  <a:lnTo>
                    <a:pt x="1693957" y="0"/>
                  </a:lnTo>
                  <a:lnTo>
                    <a:pt x="1693957"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70" name="TextBox 70"/>
            <p:cNvSpPr txBox="1"/>
            <p:nvPr/>
          </p:nvSpPr>
          <p:spPr>
            <a:xfrm>
              <a:off x="0" y="-66675"/>
              <a:ext cx="1693957"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 GIẢI QUYẾT VẤN ĐỀ</a:t>
              </a:r>
            </a:p>
          </p:txBody>
        </p:sp>
      </p:grpSp>
      <p:sp>
        <p:nvSpPr>
          <p:cNvPr id="11" name="TextBox 40"/>
          <p:cNvSpPr txBox="1"/>
          <p:nvPr>
            <p:custDataLst>
              <p:tags r:id="rId1"/>
            </p:custDataLst>
          </p:nvPr>
        </p:nvSpPr>
        <p:spPr>
          <a:xfrm>
            <a:off x="11632565" y="9664065"/>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1" name="Freeform 11"/>
          <p:cNvSpPr/>
          <p:nvPr/>
        </p:nvSpPr>
        <p:spPr>
          <a:xfrm>
            <a:off x="5408330" y="5143500"/>
            <a:ext cx="8899924" cy="1932665"/>
          </a:xfrm>
          <a:custGeom>
            <a:avLst/>
            <a:gdLst/>
            <a:ahLst/>
            <a:cxnLst/>
            <a:rect l="l" t="t" r="r" b="b"/>
            <a:pathLst>
              <a:path w="8899924" h="1932665">
                <a:moveTo>
                  <a:pt x="0" y="0"/>
                </a:moveTo>
                <a:lnTo>
                  <a:pt x="8899924" y="0"/>
                </a:lnTo>
                <a:lnTo>
                  <a:pt x="8899924" y="1932665"/>
                </a:lnTo>
                <a:lnTo>
                  <a:pt x="0" y="1932665"/>
                </a:lnTo>
                <a:lnTo>
                  <a:pt x="0" y="0"/>
                </a:lnTo>
                <a:close/>
              </a:path>
            </a:pathLst>
          </a:custGeom>
          <a:blipFill>
            <a:blip r:embed="rId8"/>
            <a:stretch>
              <a:fillRect/>
            </a:stretch>
          </a:blipFill>
          <a:ln w="38100" cap="sq">
            <a:solidFill>
              <a:srgbClr val="000000"/>
            </a:solidFill>
            <a:prstDash val="solid"/>
            <a:miter/>
          </a:ln>
        </p:spPr>
      </p:sp>
      <p:sp>
        <p:nvSpPr>
          <p:cNvPr id="12" name="TextBox 12"/>
          <p:cNvSpPr txBox="1"/>
          <p:nvPr/>
        </p:nvSpPr>
        <p:spPr>
          <a:xfrm>
            <a:off x="8027111" y="7621754"/>
            <a:ext cx="3662362"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Sơ đồ kết nối chân  </a:t>
            </a:r>
          </a:p>
        </p:txBody>
      </p:sp>
      <p:sp>
        <p:nvSpPr>
          <p:cNvPr id="13" name="Freeform 13"/>
          <p:cNvSpPr/>
          <p:nvPr/>
        </p:nvSpPr>
        <p:spPr>
          <a:xfrm>
            <a:off x="3740919" y="3279022"/>
            <a:ext cx="10806163" cy="5374123"/>
          </a:xfrm>
          <a:custGeom>
            <a:avLst/>
            <a:gdLst/>
            <a:ahLst/>
            <a:cxnLst/>
            <a:rect l="l" t="t" r="r" b="b"/>
            <a:pathLst>
              <a:path w="10806163" h="5374123">
                <a:moveTo>
                  <a:pt x="0" y="0"/>
                </a:moveTo>
                <a:lnTo>
                  <a:pt x="10806162" y="0"/>
                </a:lnTo>
                <a:lnTo>
                  <a:pt x="10806162" y="5374123"/>
                </a:lnTo>
                <a:lnTo>
                  <a:pt x="0" y="5374123"/>
                </a:lnTo>
                <a:lnTo>
                  <a:pt x="0" y="0"/>
                </a:lnTo>
                <a:close/>
              </a:path>
            </a:pathLst>
          </a:custGeom>
          <a:blipFill>
            <a:blip r:embed="rId9"/>
            <a:stretch>
              <a:fillRect t="-15093" b="-2587"/>
            </a:stretch>
          </a:blipFill>
        </p:spPr>
      </p:sp>
      <p:sp>
        <p:nvSpPr>
          <p:cNvPr id="14" name="Freeform 14"/>
          <p:cNvSpPr/>
          <p:nvPr/>
        </p:nvSpPr>
        <p:spPr>
          <a:xfrm>
            <a:off x="10346517" y="2916165"/>
            <a:ext cx="4833404" cy="6474454"/>
          </a:xfrm>
          <a:custGeom>
            <a:avLst/>
            <a:gdLst/>
            <a:ahLst/>
            <a:cxnLst/>
            <a:rect l="l" t="t" r="r" b="b"/>
            <a:pathLst>
              <a:path w="4833404" h="6474454">
                <a:moveTo>
                  <a:pt x="0" y="0"/>
                </a:moveTo>
                <a:lnTo>
                  <a:pt x="4833404" y="0"/>
                </a:lnTo>
                <a:lnTo>
                  <a:pt x="4833404" y="6474454"/>
                </a:lnTo>
                <a:lnTo>
                  <a:pt x="0" y="6474454"/>
                </a:lnTo>
                <a:lnTo>
                  <a:pt x="0" y="0"/>
                </a:lnTo>
                <a:close/>
              </a:path>
            </a:pathLst>
          </a:custGeom>
          <a:blipFill>
            <a:blip r:embed="rId10"/>
            <a:stretch>
              <a:fillRect/>
            </a:stretch>
          </a:blipFill>
        </p:spPr>
      </p:sp>
      <p:sp>
        <p:nvSpPr>
          <p:cNvPr id="15" name="Freeform 15"/>
          <p:cNvSpPr/>
          <p:nvPr/>
        </p:nvSpPr>
        <p:spPr>
          <a:xfrm>
            <a:off x="1920980" y="2836267"/>
            <a:ext cx="5531165" cy="6738178"/>
          </a:xfrm>
          <a:custGeom>
            <a:avLst/>
            <a:gdLst/>
            <a:ahLst/>
            <a:cxnLst/>
            <a:rect l="l" t="t" r="r" b="b"/>
            <a:pathLst>
              <a:path w="5531165" h="6738178">
                <a:moveTo>
                  <a:pt x="0" y="0"/>
                </a:moveTo>
                <a:lnTo>
                  <a:pt x="5531165" y="0"/>
                </a:lnTo>
                <a:lnTo>
                  <a:pt x="5531165" y="6738178"/>
                </a:lnTo>
                <a:lnTo>
                  <a:pt x="0" y="6738178"/>
                </a:lnTo>
                <a:lnTo>
                  <a:pt x="0" y="0"/>
                </a:lnTo>
                <a:close/>
              </a:path>
            </a:pathLst>
          </a:custGeom>
          <a:blipFill>
            <a:blip r:embed="rId11"/>
            <a:stretch>
              <a:fillRect/>
            </a:stretch>
          </a:blipFill>
        </p:spPr>
      </p:sp>
      <p:grpSp>
        <p:nvGrpSpPr>
          <p:cNvPr id="16" name="Group 16"/>
          <p:cNvGrpSpPr/>
          <p:nvPr/>
        </p:nvGrpSpPr>
        <p:grpSpPr>
          <a:xfrm>
            <a:off x="1920980" y="4843556"/>
            <a:ext cx="2040747" cy="930930"/>
            <a:chOff x="0" y="0"/>
            <a:chExt cx="537481" cy="245183"/>
          </a:xfrm>
        </p:grpSpPr>
        <p:sp>
          <p:nvSpPr>
            <p:cNvPr id="17" name="Freeform 17"/>
            <p:cNvSpPr/>
            <p:nvPr/>
          </p:nvSpPr>
          <p:spPr>
            <a:xfrm>
              <a:off x="0" y="0"/>
              <a:ext cx="537481" cy="245183"/>
            </a:xfrm>
            <a:custGeom>
              <a:avLst/>
              <a:gdLst/>
              <a:ahLst/>
              <a:cxnLst/>
              <a:rect l="l" t="t" r="r" b="b"/>
              <a:pathLst>
                <a:path w="537481" h="245183">
                  <a:moveTo>
                    <a:pt x="122592" y="0"/>
                  </a:moveTo>
                  <a:lnTo>
                    <a:pt x="414889" y="0"/>
                  </a:lnTo>
                  <a:cubicBezTo>
                    <a:pt x="447402" y="0"/>
                    <a:pt x="478584" y="12916"/>
                    <a:pt x="501574" y="35906"/>
                  </a:cubicBezTo>
                  <a:cubicBezTo>
                    <a:pt x="524565" y="58897"/>
                    <a:pt x="537481" y="90078"/>
                    <a:pt x="537481" y="122592"/>
                  </a:cubicBezTo>
                  <a:lnTo>
                    <a:pt x="537481" y="122592"/>
                  </a:lnTo>
                  <a:cubicBezTo>
                    <a:pt x="537481" y="190297"/>
                    <a:pt x="482595" y="245183"/>
                    <a:pt x="414889" y="245183"/>
                  </a:cubicBezTo>
                  <a:lnTo>
                    <a:pt x="122592" y="245183"/>
                  </a:lnTo>
                  <a:cubicBezTo>
                    <a:pt x="90078" y="245183"/>
                    <a:pt x="58897" y="232267"/>
                    <a:pt x="35906" y="209277"/>
                  </a:cubicBezTo>
                  <a:cubicBezTo>
                    <a:pt x="12916" y="186287"/>
                    <a:pt x="0" y="155105"/>
                    <a:pt x="0" y="122592"/>
                  </a:cubicBezTo>
                  <a:lnTo>
                    <a:pt x="0" y="122592"/>
                  </a:lnTo>
                  <a:cubicBezTo>
                    <a:pt x="0" y="90078"/>
                    <a:pt x="12916" y="58897"/>
                    <a:pt x="35906" y="35906"/>
                  </a:cubicBezTo>
                  <a:cubicBezTo>
                    <a:pt x="58897" y="12916"/>
                    <a:pt x="90078" y="0"/>
                    <a:pt x="122592" y="0"/>
                  </a:cubicBezTo>
                  <a:close/>
                </a:path>
              </a:pathLst>
            </a:custGeom>
            <a:solidFill>
              <a:srgbClr val="000000">
                <a:alpha val="0"/>
              </a:srgbClr>
            </a:solidFill>
            <a:ln w="19050" cap="rnd">
              <a:solidFill>
                <a:srgbClr val="ED0000"/>
              </a:solidFill>
              <a:prstDash val="solid"/>
              <a:round/>
            </a:ln>
          </p:spPr>
        </p:sp>
        <p:sp>
          <p:nvSpPr>
            <p:cNvPr id="18" name="TextBox 18"/>
            <p:cNvSpPr txBox="1"/>
            <p:nvPr/>
          </p:nvSpPr>
          <p:spPr>
            <a:xfrm>
              <a:off x="0" y="-38100"/>
              <a:ext cx="537481" cy="283283"/>
            </a:xfrm>
            <a:prstGeom prst="rect">
              <a:avLst/>
            </a:prstGeom>
          </p:spPr>
          <p:txBody>
            <a:bodyPr lIns="50800" tIns="50800" rIns="50800" bIns="50800" rtlCol="0" anchor="ctr"/>
            <a:lstStyle/>
            <a:p>
              <a:pPr algn="ctr">
                <a:lnSpc>
                  <a:spcPts val="2875"/>
                </a:lnSpc>
              </a:pPr>
              <a:endParaRPr b="1"/>
            </a:p>
          </p:txBody>
        </p:sp>
      </p:grpSp>
      <p:sp>
        <p:nvSpPr>
          <p:cNvPr id="19" name="TextBox 19"/>
          <p:cNvSpPr txBox="1"/>
          <p:nvPr/>
        </p:nvSpPr>
        <p:spPr>
          <a:xfrm>
            <a:off x="179424" y="2334671"/>
            <a:ext cx="6661953"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THIẾT KẾ BLE GATEWAY  </a:t>
            </a:r>
          </a:p>
        </p:txBody>
      </p:sp>
      <p:sp>
        <p:nvSpPr>
          <p:cNvPr id="21" name="TextBox 21"/>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11</a:t>
            </a:r>
          </a:p>
        </p:txBody>
      </p:sp>
      <p:sp>
        <p:nvSpPr>
          <p:cNvPr id="22" name="TextBox 22"/>
          <p:cNvSpPr txBox="1"/>
          <p:nvPr/>
        </p:nvSpPr>
        <p:spPr>
          <a:xfrm>
            <a:off x="6142500" y="9258539"/>
            <a:ext cx="6002999"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Lưu đồ chức năng BLE gateway </a:t>
            </a:r>
          </a:p>
        </p:txBody>
      </p:sp>
      <p:sp>
        <p:nvSpPr>
          <p:cNvPr id="23" name="TextBox 23"/>
          <p:cNvSpPr txBox="1"/>
          <p:nvPr/>
        </p:nvSpPr>
        <p:spPr>
          <a:xfrm>
            <a:off x="2438532" y="8870950"/>
            <a:ext cx="1623748"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ESP32- 1 </a:t>
            </a:r>
          </a:p>
        </p:txBody>
      </p:sp>
      <p:sp>
        <p:nvSpPr>
          <p:cNvPr id="24" name="TextBox 24"/>
          <p:cNvSpPr txBox="1"/>
          <p:nvPr/>
        </p:nvSpPr>
        <p:spPr>
          <a:xfrm>
            <a:off x="12763219" y="8858885"/>
            <a:ext cx="1694127"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ESP32- 2 </a:t>
            </a:r>
          </a:p>
        </p:txBody>
      </p:sp>
      <p:grpSp>
        <p:nvGrpSpPr>
          <p:cNvPr id="25" name="Group 25"/>
          <p:cNvGrpSpPr/>
          <p:nvPr/>
        </p:nvGrpSpPr>
        <p:grpSpPr>
          <a:xfrm>
            <a:off x="1920980" y="5966084"/>
            <a:ext cx="2040747" cy="930930"/>
            <a:chOff x="0" y="0"/>
            <a:chExt cx="537481" cy="245183"/>
          </a:xfrm>
        </p:grpSpPr>
        <p:sp>
          <p:nvSpPr>
            <p:cNvPr id="26" name="Freeform 26"/>
            <p:cNvSpPr/>
            <p:nvPr/>
          </p:nvSpPr>
          <p:spPr>
            <a:xfrm>
              <a:off x="0" y="0"/>
              <a:ext cx="537481" cy="245183"/>
            </a:xfrm>
            <a:custGeom>
              <a:avLst/>
              <a:gdLst/>
              <a:ahLst/>
              <a:cxnLst/>
              <a:rect l="l" t="t" r="r" b="b"/>
              <a:pathLst>
                <a:path w="537481" h="245183">
                  <a:moveTo>
                    <a:pt x="122592" y="0"/>
                  </a:moveTo>
                  <a:lnTo>
                    <a:pt x="414889" y="0"/>
                  </a:lnTo>
                  <a:cubicBezTo>
                    <a:pt x="447402" y="0"/>
                    <a:pt x="478584" y="12916"/>
                    <a:pt x="501574" y="35906"/>
                  </a:cubicBezTo>
                  <a:cubicBezTo>
                    <a:pt x="524565" y="58897"/>
                    <a:pt x="537481" y="90078"/>
                    <a:pt x="537481" y="122592"/>
                  </a:cubicBezTo>
                  <a:lnTo>
                    <a:pt x="537481" y="122592"/>
                  </a:lnTo>
                  <a:cubicBezTo>
                    <a:pt x="537481" y="190297"/>
                    <a:pt x="482595" y="245183"/>
                    <a:pt x="414889" y="245183"/>
                  </a:cubicBezTo>
                  <a:lnTo>
                    <a:pt x="122592" y="245183"/>
                  </a:lnTo>
                  <a:cubicBezTo>
                    <a:pt x="90078" y="245183"/>
                    <a:pt x="58897" y="232267"/>
                    <a:pt x="35906" y="209277"/>
                  </a:cubicBezTo>
                  <a:cubicBezTo>
                    <a:pt x="12916" y="186287"/>
                    <a:pt x="0" y="155105"/>
                    <a:pt x="0" y="122592"/>
                  </a:cubicBezTo>
                  <a:lnTo>
                    <a:pt x="0" y="122592"/>
                  </a:lnTo>
                  <a:cubicBezTo>
                    <a:pt x="0" y="90078"/>
                    <a:pt x="12916" y="58897"/>
                    <a:pt x="35906" y="35906"/>
                  </a:cubicBezTo>
                  <a:cubicBezTo>
                    <a:pt x="58897" y="12916"/>
                    <a:pt x="90078" y="0"/>
                    <a:pt x="122592" y="0"/>
                  </a:cubicBezTo>
                  <a:close/>
                </a:path>
              </a:pathLst>
            </a:custGeom>
            <a:solidFill>
              <a:srgbClr val="000000">
                <a:alpha val="0"/>
              </a:srgbClr>
            </a:solidFill>
            <a:ln w="19050" cap="rnd">
              <a:solidFill>
                <a:srgbClr val="ED0000"/>
              </a:solidFill>
              <a:prstDash val="solid"/>
              <a:round/>
            </a:ln>
          </p:spPr>
        </p:sp>
        <p:sp>
          <p:nvSpPr>
            <p:cNvPr id="27" name="TextBox 27"/>
            <p:cNvSpPr txBox="1"/>
            <p:nvPr/>
          </p:nvSpPr>
          <p:spPr>
            <a:xfrm>
              <a:off x="0" y="-38100"/>
              <a:ext cx="537481" cy="283283"/>
            </a:xfrm>
            <a:prstGeom prst="rect">
              <a:avLst/>
            </a:prstGeom>
          </p:spPr>
          <p:txBody>
            <a:bodyPr lIns="50800" tIns="50800" rIns="50800" bIns="50800" rtlCol="0" anchor="ctr"/>
            <a:lstStyle/>
            <a:p>
              <a:pPr algn="ctr">
                <a:lnSpc>
                  <a:spcPts val="2875"/>
                </a:lnSpc>
              </a:pPr>
              <a:endParaRPr b="1"/>
            </a:p>
          </p:txBody>
        </p:sp>
      </p:grpSp>
      <p:grpSp>
        <p:nvGrpSpPr>
          <p:cNvPr id="28" name="Group 28"/>
          <p:cNvGrpSpPr/>
          <p:nvPr/>
        </p:nvGrpSpPr>
        <p:grpSpPr>
          <a:xfrm>
            <a:off x="4387957" y="5360741"/>
            <a:ext cx="2040747" cy="930930"/>
            <a:chOff x="0" y="0"/>
            <a:chExt cx="537481" cy="245183"/>
          </a:xfrm>
        </p:grpSpPr>
        <p:sp>
          <p:nvSpPr>
            <p:cNvPr id="29" name="Freeform 29"/>
            <p:cNvSpPr/>
            <p:nvPr/>
          </p:nvSpPr>
          <p:spPr>
            <a:xfrm>
              <a:off x="0" y="0"/>
              <a:ext cx="537481" cy="245183"/>
            </a:xfrm>
            <a:custGeom>
              <a:avLst/>
              <a:gdLst/>
              <a:ahLst/>
              <a:cxnLst/>
              <a:rect l="l" t="t" r="r" b="b"/>
              <a:pathLst>
                <a:path w="537481" h="245183">
                  <a:moveTo>
                    <a:pt x="122592" y="0"/>
                  </a:moveTo>
                  <a:lnTo>
                    <a:pt x="414889" y="0"/>
                  </a:lnTo>
                  <a:cubicBezTo>
                    <a:pt x="447402" y="0"/>
                    <a:pt x="478584" y="12916"/>
                    <a:pt x="501574" y="35906"/>
                  </a:cubicBezTo>
                  <a:cubicBezTo>
                    <a:pt x="524565" y="58897"/>
                    <a:pt x="537481" y="90078"/>
                    <a:pt x="537481" y="122592"/>
                  </a:cubicBezTo>
                  <a:lnTo>
                    <a:pt x="537481" y="122592"/>
                  </a:lnTo>
                  <a:cubicBezTo>
                    <a:pt x="537481" y="190297"/>
                    <a:pt x="482595" y="245183"/>
                    <a:pt x="414889" y="245183"/>
                  </a:cubicBezTo>
                  <a:lnTo>
                    <a:pt x="122592" y="245183"/>
                  </a:lnTo>
                  <a:cubicBezTo>
                    <a:pt x="90078" y="245183"/>
                    <a:pt x="58897" y="232267"/>
                    <a:pt x="35906" y="209277"/>
                  </a:cubicBezTo>
                  <a:cubicBezTo>
                    <a:pt x="12916" y="186287"/>
                    <a:pt x="0" y="155105"/>
                    <a:pt x="0" y="122592"/>
                  </a:cubicBezTo>
                  <a:lnTo>
                    <a:pt x="0" y="122592"/>
                  </a:lnTo>
                  <a:cubicBezTo>
                    <a:pt x="0" y="90078"/>
                    <a:pt x="12916" y="58897"/>
                    <a:pt x="35906" y="35906"/>
                  </a:cubicBezTo>
                  <a:cubicBezTo>
                    <a:pt x="58897" y="12916"/>
                    <a:pt x="90078" y="0"/>
                    <a:pt x="122592" y="0"/>
                  </a:cubicBezTo>
                  <a:close/>
                </a:path>
              </a:pathLst>
            </a:custGeom>
            <a:solidFill>
              <a:srgbClr val="000000">
                <a:alpha val="0"/>
              </a:srgbClr>
            </a:solidFill>
            <a:ln w="19050" cap="rnd">
              <a:solidFill>
                <a:srgbClr val="ED0000"/>
              </a:solidFill>
              <a:prstDash val="solid"/>
              <a:round/>
            </a:ln>
          </p:spPr>
        </p:sp>
        <p:sp>
          <p:nvSpPr>
            <p:cNvPr id="30" name="TextBox 30"/>
            <p:cNvSpPr txBox="1"/>
            <p:nvPr/>
          </p:nvSpPr>
          <p:spPr>
            <a:xfrm>
              <a:off x="0" y="-38100"/>
              <a:ext cx="537481" cy="283283"/>
            </a:xfrm>
            <a:prstGeom prst="rect">
              <a:avLst/>
            </a:prstGeom>
          </p:spPr>
          <p:txBody>
            <a:bodyPr lIns="50800" tIns="50800" rIns="50800" bIns="50800" rtlCol="0" anchor="ctr"/>
            <a:lstStyle/>
            <a:p>
              <a:pPr algn="ctr">
                <a:lnSpc>
                  <a:spcPts val="2875"/>
                </a:lnSpc>
              </a:pPr>
              <a:endParaRPr b="1"/>
            </a:p>
          </p:txBody>
        </p:sp>
      </p:grpSp>
      <p:grpSp>
        <p:nvGrpSpPr>
          <p:cNvPr id="31" name="Group 31"/>
          <p:cNvGrpSpPr/>
          <p:nvPr/>
        </p:nvGrpSpPr>
        <p:grpSpPr>
          <a:xfrm>
            <a:off x="4387957" y="6431549"/>
            <a:ext cx="2040747" cy="930930"/>
            <a:chOff x="0" y="0"/>
            <a:chExt cx="537481" cy="245183"/>
          </a:xfrm>
        </p:grpSpPr>
        <p:sp>
          <p:nvSpPr>
            <p:cNvPr id="32" name="Freeform 32"/>
            <p:cNvSpPr/>
            <p:nvPr/>
          </p:nvSpPr>
          <p:spPr>
            <a:xfrm>
              <a:off x="0" y="0"/>
              <a:ext cx="537481" cy="245183"/>
            </a:xfrm>
            <a:custGeom>
              <a:avLst/>
              <a:gdLst/>
              <a:ahLst/>
              <a:cxnLst/>
              <a:rect l="l" t="t" r="r" b="b"/>
              <a:pathLst>
                <a:path w="537481" h="245183">
                  <a:moveTo>
                    <a:pt x="122592" y="0"/>
                  </a:moveTo>
                  <a:lnTo>
                    <a:pt x="414889" y="0"/>
                  </a:lnTo>
                  <a:cubicBezTo>
                    <a:pt x="447402" y="0"/>
                    <a:pt x="478584" y="12916"/>
                    <a:pt x="501574" y="35906"/>
                  </a:cubicBezTo>
                  <a:cubicBezTo>
                    <a:pt x="524565" y="58897"/>
                    <a:pt x="537481" y="90078"/>
                    <a:pt x="537481" y="122592"/>
                  </a:cubicBezTo>
                  <a:lnTo>
                    <a:pt x="537481" y="122592"/>
                  </a:lnTo>
                  <a:cubicBezTo>
                    <a:pt x="537481" y="190297"/>
                    <a:pt x="482595" y="245183"/>
                    <a:pt x="414889" y="245183"/>
                  </a:cubicBezTo>
                  <a:lnTo>
                    <a:pt x="122592" y="245183"/>
                  </a:lnTo>
                  <a:cubicBezTo>
                    <a:pt x="90078" y="245183"/>
                    <a:pt x="58897" y="232267"/>
                    <a:pt x="35906" y="209277"/>
                  </a:cubicBezTo>
                  <a:cubicBezTo>
                    <a:pt x="12916" y="186287"/>
                    <a:pt x="0" y="155105"/>
                    <a:pt x="0" y="122592"/>
                  </a:cubicBezTo>
                  <a:lnTo>
                    <a:pt x="0" y="122592"/>
                  </a:lnTo>
                  <a:cubicBezTo>
                    <a:pt x="0" y="90078"/>
                    <a:pt x="12916" y="58897"/>
                    <a:pt x="35906" y="35906"/>
                  </a:cubicBezTo>
                  <a:cubicBezTo>
                    <a:pt x="58897" y="12916"/>
                    <a:pt x="90078" y="0"/>
                    <a:pt x="122592" y="0"/>
                  </a:cubicBezTo>
                  <a:close/>
                </a:path>
              </a:pathLst>
            </a:custGeom>
            <a:solidFill>
              <a:srgbClr val="000000">
                <a:alpha val="0"/>
              </a:srgbClr>
            </a:solidFill>
            <a:ln w="19050" cap="rnd">
              <a:solidFill>
                <a:srgbClr val="ED0000"/>
              </a:solidFill>
              <a:prstDash val="solid"/>
              <a:round/>
            </a:ln>
          </p:spPr>
        </p:sp>
        <p:sp>
          <p:nvSpPr>
            <p:cNvPr id="33" name="TextBox 33"/>
            <p:cNvSpPr txBox="1"/>
            <p:nvPr/>
          </p:nvSpPr>
          <p:spPr>
            <a:xfrm>
              <a:off x="0" y="-38100"/>
              <a:ext cx="537481" cy="283283"/>
            </a:xfrm>
            <a:prstGeom prst="rect">
              <a:avLst/>
            </a:prstGeom>
          </p:spPr>
          <p:txBody>
            <a:bodyPr lIns="50800" tIns="50800" rIns="50800" bIns="50800" rtlCol="0" anchor="ctr"/>
            <a:lstStyle/>
            <a:p>
              <a:pPr algn="ctr">
                <a:lnSpc>
                  <a:spcPts val="2875"/>
                </a:lnSpc>
              </a:pPr>
              <a:endParaRPr b="1"/>
            </a:p>
          </p:txBody>
        </p:sp>
      </p:grpSp>
      <p:grpSp>
        <p:nvGrpSpPr>
          <p:cNvPr id="34" name="Group 34"/>
          <p:cNvGrpSpPr/>
          <p:nvPr/>
        </p:nvGrpSpPr>
        <p:grpSpPr>
          <a:xfrm>
            <a:off x="4317666" y="7505353"/>
            <a:ext cx="2040747" cy="930930"/>
            <a:chOff x="0" y="0"/>
            <a:chExt cx="537481" cy="245183"/>
          </a:xfrm>
        </p:grpSpPr>
        <p:sp>
          <p:nvSpPr>
            <p:cNvPr id="35" name="Freeform 35"/>
            <p:cNvSpPr/>
            <p:nvPr/>
          </p:nvSpPr>
          <p:spPr>
            <a:xfrm>
              <a:off x="0" y="0"/>
              <a:ext cx="537481" cy="245183"/>
            </a:xfrm>
            <a:custGeom>
              <a:avLst/>
              <a:gdLst/>
              <a:ahLst/>
              <a:cxnLst/>
              <a:rect l="l" t="t" r="r" b="b"/>
              <a:pathLst>
                <a:path w="537481" h="245183">
                  <a:moveTo>
                    <a:pt x="122592" y="0"/>
                  </a:moveTo>
                  <a:lnTo>
                    <a:pt x="414889" y="0"/>
                  </a:lnTo>
                  <a:cubicBezTo>
                    <a:pt x="447402" y="0"/>
                    <a:pt x="478584" y="12916"/>
                    <a:pt x="501574" y="35906"/>
                  </a:cubicBezTo>
                  <a:cubicBezTo>
                    <a:pt x="524565" y="58897"/>
                    <a:pt x="537481" y="90078"/>
                    <a:pt x="537481" y="122592"/>
                  </a:cubicBezTo>
                  <a:lnTo>
                    <a:pt x="537481" y="122592"/>
                  </a:lnTo>
                  <a:cubicBezTo>
                    <a:pt x="537481" y="190297"/>
                    <a:pt x="482595" y="245183"/>
                    <a:pt x="414889" y="245183"/>
                  </a:cubicBezTo>
                  <a:lnTo>
                    <a:pt x="122592" y="245183"/>
                  </a:lnTo>
                  <a:cubicBezTo>
                    <a:pt x="90078" y="245183"/>
                    <a:pt x="58897" y="232267"/>
                    <a:pt x="35906" y="209277"/>
                  </a:cubicBezTo>
                  <a:cubicBezTo>
                    <a:pt x="12916" y="186287"/>
                    <a:pt x="0" y="155105"/>
                    <a:pt x="0" y="122592"/>
                  </a:cubicBezTo>
                  <a:lnTo>
                    <a:pt x="0" y="122592"/>
                  </a:lnTo>
                  <a:cubicBezTo>
                    <a:pt x="0" y="90078"/>
                    <a:pt x="12916" y="58897"/>
                    <a:pt x="35906" y="35906"/>
                  </a:cubicBezTo>
                  <a:cubicBezTo>
                    <a:pt x="58897" y="12916"/>
                    <a:pt x="90078" y="0"/>
                    <a:pt x="122592" y="0"/>
                  </a:cubicBezTo>
                  <a:close/>
                </a:path>
              </a:pathLst>
            </a:custGeom>
            <a:solidFill>
              <a:srgbClr val="000000">
                <a:alpha val="0"/>
              </a:srgbClr>
            </a:solidFill>
            <a:ln w="19050" cap="rnd">
              <a:solidFill>
                <a:srgbClr val="ED0000"/>
              </a:solidFill>
              <a:prstDash val="solid"/>
              <a:round/>
            </a:ln>
          </p:spPr>
        </p:sp>
        <p:sp>
          <p:nvSpPr>
            <p:cNvPr id="36" name="TextBox 36"/>
            <p:cNvSpPr txBox="1"/>
            <p:nvPr/>
          </p:nvSpPr>
          <p:spPr>
            <a:xfrm>
              <a:off x="0" y="-38100"/>
              <a:ext cx="537481" cy="283283"/>
            </a:xfrm>
            <a:prstGeom prst="rect">
              <a:avLst/>
            </a:prstGeom>
          </p:spPr>
          <p:txBody>
            <a:bodyPr lIns="50800" tIns="50800" rIns="50800" bIns="50800" rtlCol="0" anchor="ctr"/>
            <a:lstStyle/>
            <a:p>
              <a:pPr algn="ctr">
                <a:lnSpc>
                  <a:spcPts val="2875"/>
                </a:lnSpc>
              </a:pPr>
              <a:endParaRPr b="1"/>
            </a:p>
          </p:txBody>
        </p:sp>
      </p:grpSp>
      <p:grpSp>
        <p:nvGrpSpPr>
          <p:cNvPr id="37" name="Group 37"/>
          <p:cNvGrpSpPr/>
          <p:nvPr/>
        </p:nvGrpSpPr>
        <p:grpSpPr>
          <a:xfrm>
            <a:off x="13037309" y="3912626"/>
            <a:ext cx="2040747" cy="1050546"/>
            <a:chOff x="0" y="0"/>
            <a:chExt cx="537481" cy="276687"/>
          </a:xfrm>
        </p:grpSpPr>
        <p:sp>
          <p:nvSpPr>
            <p:cNvPr id="38" name="Freeform 38"/>
            <p:cNvSpPr/>
            <p:nvPr/>
          </p:nvSpPr>
          <p:spPr>
            <a:xfrm>
              <a:off x="0" y="0"/>
              <a:ext cx="537481" cy="276687"/>
            </a:xfrm>
            <a:custGeom>
              <a:avLst/>
              <a:gdLst/>
              <a:ahLst/>
              <a:cxnLst/>
              <a:rect l="l" t="t" r="r" b="b"/>
              <a:pathLst>
                <a:path w="537481" h="276687">
                  <a:moveTo>
                    <a:pt x="138344" y="0"/>
                  </a:moveTo>
                  <a:lnTo>
                    <a:pt x="399137" y="0"/>
                  </a:lnTo>
                  <a:cubicBezTo>
                    <a:pt x="475542" y="0"/>
                    <a:pt x="537481" y="61939"/>
                    <a:pt x="537481" y="138344"/>
                  </a:cubicBezTo>
                  <a:lnTo>
                    <a:pt x="537481" y="138344"/>
                  </a:lnTo>
                  <a:cubicBezTo>
                    <a:pt x="537481" y="175035"/>
                    <a:pt x="522905" y="210223"/>
                    <a:pt x="496961" y="236167"/>
                  </a:cubicBezTo>
                  <a:cubicBezTo>
                    <a:pt x="471016" y="262112"/>
                    <a:pt x="435828" y="276687"/>
                    <a:pt x="399137" y="276687"/>
                  </a:cubicBezTo>
                  <a:lnTo>
                    <a:pt x="138344" y="276687"/>
                  </a:lnTo>
                  <a:cubicBezTo>
                    <a:pt x="61939" y="276687"/>
                    <a:pt x="0" y="214749"/>
                    <a:pt x="0" y="138344"/>
                  </a:cubicBezTo>
                  <a:lnTo>
                    <a:pt x="0" y="138344"/>
                  </a:lnTo>
                  <a:cubicBezTo>
                    <a:pt x="0" y="61939"/>
                    <a:pt x="61939" y="0"/>
                    <a:pt x="138344" y="0"/>
                  </a:cubicBezTo>
                  <a:close/>
                </a:path>
              </a:pathLst>
            </a:custGeom>
            <a:solidFill>
              <a:srgbClr val="000000">
                <a:alpha val="0"/>
              </a:srgbClr>
            </a:solidFill>
            <a:ln w="19050" cap="rnd">
              <a:solidFill>
                <a:srgbClr val="ED0000"/>
              </a:solidFill>
              <a:prstDash val="solid"/>
              <a:round/>
            </a:ln>
          </p:spPr>
        </p:sp>
        <p:sp>
          <p:nvSpPr>
            <p:cNvPr id="39" name="TextBox 39"/>
            <p:cNvSpPr txBox="1"/>
            <p:nvPr/>
          </p:nvSpPr>
          <p:spPr>
            <a:xfrm>
              <a:off x="0" y="-38100"/>
              <a:ext cx="537481" cy="314787"/>
            </a:xfrm>
            <a:prstGeom prst="rect">
              <a:avLst/>
            </a:prstGeom>
          </p:spPr>
          <p:txBody>
            <a:bodyPr lIns="50800" tIns="50800" rIns="50800" bIns="50800" rtlCol="0" anchor="ctr"/>
            <a:lstStyle/>
            <a:p>
              <a:pPr algn="ctr">
                <a:lnSpc>
                  <a:spcPts val="2875"/>
                </a:lnSpc>
              </a:pPr>
              <a:endParaRPr b="1"/>
            </a:p>
          </p:txBody>
        </p:sp>
      </p:grpSp>
      <p:grpSp>
        <p:nvGrpSpPr>
          <p:cNvPr id="40" name="Group 40"/>
          <p:cNvGrpSpPr/>
          <p:nvPr/>
        </p:nvGrpSpPr>
        <p:grpSpPr>
          <a:xfrm>
            <a:off x="13082024" y="5178903"/>
            <a:ext cx="2040747" cy="930930"/>
            <a:chOff x="0" y="0"/>
            <a:chExt cx="537481" cy="245183"/>
          </a:xfrm>
        </p:grpSpPr>
        <p:sp>
          <p:nvSpPr>
            <p:cNvPr id="41" name="Freeform 41"/>
            <p:cNvSpPr/>
            <p:nvPr/>
          </p:nvSpPr>
          <p:spPr>
            <a:xfrm>
              <a:off x="0" y="0"/>
              <a:ext cx="537481" cy="245183"/>
            </a:xfrm>
            <a:custGeom>
              <a:avLst/>
              <a:gdLst/>
              <a:ahLst/>
              <a:cxnLst/>
              <a:rect l="l" t="t" r="r" b="b"/>
              <a:pathLst>
                <a:path w="537481" h="245183">
                  <a:moveTo>
                    <a:pt x="122592" y="0"/>
                  </a:moveTo>
                  <a:lnTo>
                    <a:pt x="414889" y="0"/>
                  </a:lnTo>
                  <a:cubicBezTo>
                    <a:pt x="447402" y="0"/>
                    <a:pt x="478584" y="12916"/>
                    <a:pt x="501574" y="35906"/>
                  </a:cubicBezTo>
                  <a:cubicBezTo>
                    <a:pt x="524565" y="58897"/>
                    <a:pt x="537481" y="90078"/>
                    <a:pt x="537481" y="122592"/>
                  </a:cubicBezTo>
                  <a:lnTo>
                    <a:pt x="537481" y="122592"/>
                  </a:lnTo>
                  <a:cubicBezTo>
                    <a:pt x="537481" y="190297"/>
                    <a:pt x="482595" y="245183"/>
                    <a:pt x="414889" y="245183"/>
                  </a:cubicBezTo>
                  <a:lnTo>
                    <a:pt x="122592" y="245183"/>
                  </a:lnTo>
                  <a:cubicBezTo>
                    <a:pt x="90078" y="245183"/>
                    <a:pt x="58897" y="232267"/>
                    <a:pt x="35906" y="209277"/>
                  </a:cubicBezTo>
                  <a:cubicBezTo>
                    <a:pt x="12916" y="186287"/>
                    <a:pt x="0" y="155105"/>
                    <a:pt x="0" y="122592"/>
                  </a:cubicBezTo>
                  <a:lnTo>
                    <a:pt x="0" y="122592"/>
                  </a:lnTo>
                  <a:cubicBezTo>
                    <a:pt x="0" y="90078"/>
                    <a:pt x="12916" y="58897"/>
                    <a:pt x="35906" y="35906"/>
                  </a:cubicBezTo>
                  <a:cubicBezTo>
                    <a:pt x="58897" y="12916"/>
                    <a:pt x="90078" y="0"/>
                    <a:pt x="122592" y="0"/>
                  </a:cubicBezTo>
                  <a:close/>
                </a:path>
              </a:pathLst>
            </a:custGeom>
            <a:solidFill>
              <a:srgbClr val="000000">
                <a:alpha val="0"/>
              </a:srgbClr>
            </a:solidFill>
            <a:ln w="19050" cap="rnd">
              <a:solidFill>
                <a:srgbClr val="ED0000"/>
              </a:solidFill>
              <a:prstDash val="solid"/>
              <a:round/>
            </a:ln>
          </p:spPr>
        </p:sp>
        <p:sp>
          <p:nvSpPr>
            <p:cNvPr id="42" name="TextBox 42"/>
            <p:cNvSpPr txBox="1"/>
            <p:nvPr/>
          </p:nvSpPr>
          <p:spPr>
            <a:xfrm>
              <a:off x="0" y="-38100"/>
              <a:ext cx="537481" cy="283283"/>
            </a:xfrm>
            <a:prstGeom prst="rect">
              <a:avLst/>
            </a:prstGeom>
          </p:spPr>
          <p:txBody>
            <a:bodyPr lIns="50800" tIns="50800" rIns="50800" bIns="50800" rtlCol="0" anchor="ctr"/>
            <a:lstStyle/>
            <a:p>
              <a:pPr algn="ctr">
                <a:lnSpc>
                  <a:spcPts val="2875"/>
                </a:lnSpc>
              </a:pPr>
              <a:endParaRPr b="1"/>
            </a:p>
          </p:txBody>
        </p:sp>
      </p:grpSp>
      <p:grpSp>
        <p:nvGrpSpPr>
          <p:cNvPr id="43" name="Group 43"/>
          <p:cNvGrpSpPr/>
          <p:nvPr/>
        </p:nvGrpSpPr>
        <p:grpSpPr>
          <a:xfrm>
            <a:off x="10384617" y="5143500"/>
            <a:ext cx="2083435" cy="963779"/>
            <a:chOff x="0" y="0"/>
            <a:chExt cx="548724" cy="253835"/>
          </a:xfrm>
        </p:grpSpPr>
        <p:sp>
          <p:nvSpPr>
            <p:cNvPr id="44" name="Freeform 44"/>
            <p:cNvSpPr/>
            <p:nvPr/>
          </p:nvSpPr>
          <p:spPr>
            <a:xfrm>
              <a:off x="0" y="0"/>
              <a:ext cx="548724" cy="253835"/>
            </a:xfrm>
            <a:custGeom>
              <a:avLst/>
              <a:gdLst/>
              <a:ahLst/>
              <a:cxnLst/>
              <a:rect l="l" t="t" r="r" b="b"/>
              <a:pathLst>
                <a:path w="548724" h="253835">
                  <a:moveTo>
                    <a:pt x="126917" y="0"/>
                  </a:moveTo>
                  <a:lnTo>
                    <a:pt x="421806" y="0"/>
                  </a:lnTo>
                  <a:cubicBezTo>
                    <a:pt x="491901" y="0"/>
                    <a:pt x="548724" y="56823"/>
                    <a:pt x="548724" y="126917"/>
                  </a:cubicBezTo>
                  <a:lnTo>
                    <a:pt x="548724" y="126917"/>
                  </a:lnTo>
                  <a:cubicBezTo>
                    <a:pt x="548724" y="197012"/>
                    <a:pt x="491901" y="253835"/>
                    <a:pt x="421806" y="253835"/>
                  </a:cubicBezTo>
                  <a:lnTo>
                    <a:pt x="126917" y="253835"/>
                  </a:lnTo>
                  <a:cubicBezTo>
                    <a:pt x="56823" y="253835"/>
                    <a:pt x="0" y="197012"/>
                    <a:pt x="0" y="126917"/>
                  </a:cubicBezTo>
                  <a:lnTo>
                    <a:pt x="0" y="126917"/>
                  </a:lnTo>
                  <a:cubicBezTo>
                    <a:pt x="0" y="56823"/>
                    <a:pt x="56823" y="0"/>
                    <a:pt x="126917" y="0"/>
                  </a:cubicBezTo>
                  <a:close/>
                </a:path>
              </a:pathLst>
            </a:custGeom>
            <a:solidFill>
              <a:srgbClr val="000000">
                <a:alpha val="0"/>
              </a:srgbClr>
            </a:solidFill>
            <a:ln w="19050" cap="rnd">
              <a:solidFill>
                <a:srgbClr val="ED0000"/>
              </a:solidFill>
              <a:prstDash val="solid"/>
              <a:round/>
            </a:ln>
          </p:spPr>
        </p:sp>
        <p:sp>
          <p:nvSpPr>
            <p:cNvPr id="45" name="TextBox 45"/>
            <p:cNvSpPr txBox="1"/>
            <p:nvPr/>
          </p:nvSpPr>
          <p:spPr>
            <a:xfrm>
              <a:off x="0" y="-38100"/>
              <a:ext cx="548724" cy="291935"/>
            </a:xfrm>
            <a:prstGeom prst="rect">
              <a:avLst/>
            </a:prstGeom>
          </p:spPr>
          <p:txBody>
            <a:bodyPr lIns="50800" tIns="50800" rIns="50800" bIns="50800" rtlCol="0" anchor="ctr"/>
            <a:lstStyle/>
            <a:p>
              <a:pPr algn="ctr">
                <a:lnSpc>
                  <a:spcPts val="2875"/>
                </a:lnSpc>
              </a:pPr>
              <a:endParaRPr b="1"/>
            </a:p>
          </p:txBody>
        </p:sp>
      </p:grpSp>
      <p:grpSp>
        <p:nvGrpSpPr>
          <p:cNvPr id="46" name="Group 46"/>
          <p:cNvGrpSpPr/>
          <p:nvPr/>
        </p:nvGrpSpPr>
        <p:grpSpPr>
          <a:xfrm>
            <a:off x="5928128" y="1028700"/>
            <a:ext cx="6431744" cy="1233093"/>
            <a:chOff x="0" y="0"/>
            <a:chExt cx="1693957" cy="324765"/>
          </a:xfrm>
        </p:grpSpPr>
        <p:sp>
          <p:nvSpPr>
            <p:cNvPr id="47" name="Freeform 47"/>
            <p:cNvSpPr/>
            <p:nvPr/>
          </p:nvSpPr>
          <p:spPr>
            <a:xfrm>
              <a:off x="0" y="0"/>
              <a:ext cx="1693957" cy="324765"/>
            </a:xfrm>
            <a:custGeom>
              <a:avLst/>
              <a:gdLst/>
              <a:ahLst/>
              <a:cxnLst/>
              <a:rect l="l" t="t" r="r" b="b"/>
              <a:pathLst>
                <a:path w="1693957" h="324765">
                  <a:moveTo>
                    <a:pt x="0" y="0"/>
                  </a:moveTo>
                  <a:lnTo>
                    <a:pt x="1693957" y="0"/>
                  </a:lnTo>
                  <a:lnTo>
                    <a:pt x="1693957"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48" name="TextBox 48"/>
            <p:cNvSpPr txBox="1"/>
            <p:nvPr/>
          </p:nvSpPr>
          <p:spPr>
            <a:xfrm>
              <a:off x="0" y="-66675"/>
              <a:ext cx="1693957"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 GIẢI QUYẾT VẤN ĐỀ</a:t>
              </a:r>
            </a:p>
          </p:txBody>
        </p:sp>
      </p:grpSp>
      <p:sp>
        <p:nvSpPr>
          <p:cNvPr id="49" name="TextBox 40"/>
          <p:cNvSpPr txBox="1"/>
          <p:nvPr>
            <p:custDataLst>
              <p:tags r:id="rId1"/>
            </p:custDataLst>
          </p:nvPr>
        </p:nvSpPr>
        <p:spPr>
          <a:xfrm>
            <a:off x="11363325" y="96393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1" name="Freeform 11"/>
          <p:cNvSpPr/>
          <p:nvPr/>
        </p:nvSpPr>
        <p:spPr>
          <a:xfrm>
            <a:off x="1028700" y="3186197"/>
            <a:ext cx="7743652" cy="5457431"/>
          </a:xfrm>
          <a:custGeom>
            <a:avLst/>
            <a:gdLst/>
            <a:ahLst/>
            <a:cxnLst/>
            <a:rect l="l" t="t" r="r" b="b"/>
            <a:pathLst>
              <a:path w="7743652" h="5457431">
                <a:moveTo>
                  <a:pt x="0" y="0"/>
                </a:moveTo>
                <a:lnTo>
                  <a:pt x="7743652" y="0"/>
                </a:lnTo>
                <a:lnTo>
                  <a:pt x="7743652" y="5457431"/>
                </a:lnTo>
                <a:lnTo>
                  <a:pt x="0" y="5457431"/>
                </a:lnTo>
                <a:lnTo>
                  <a:pt x="0" y="0"/>
                </a:lnTo>
                <a:close/>
              </a:path>
            </a:pathLst>
          </a:custGeom>
          <a:blipFill>
            <a:blip r:embed="rId8"/>
            <a:stretch>
              <a:fillRect/>
            </a:stretch>
          </a:blipFill>
        </p:spPr>
      </p:sp>
      <p:sp>
        <p:nvSpPr>
          <p:cNvPr id="12" name="Freeform 12"/>
          <p:cNvSpPr/>
          <p:nvPr/>
        </p:nvSpPr>
        <p:spPr>
          <a:xfrm>
            <a:off x="10979584" y="2448686"/>
            <a:ext cx="5823556" cy="6246166"/>
          </a:xfrm>
          <a:custGeom>
            <a:avLst/>
            <a:gdLst/>
            <a:ahLst/>
            <a:cxnLst/>
            <a:rect l="l" t="t" r="r" b="b"/>
            <a:pathLst>
              <a:path w="5823556" h="6246166">
                <a:moveTo>
                  <a:pt x="0" y="0"/>
                </a:moveTo>
                <a:lnTo>
                  <a:pt x="5823556" y="0"/>
                </a:lnTo>
                <a:lnTo>
                  <a:pt x="5823556" y="6246166"/>
                </a:lnTo>
                <a:lnTo>
                  <a:pt x="0" y="6246166"/>
                </a:lnTo>
                <a:lnTo>
                  <a:pt x="0" y="0"/>
                </a:lnTo>
                <a:close/>
              </a:path>
            </a:pathLst>
          </a:custGeom>
          <a:blipFill>
            <a:blip r:embed="rId9"/>
            <a:stretch>
              <a:fillRect/>
            </a:stretch>
          </a:blipFill>
        </p:spPr>
      </p:sp>
      <p:sp>
        <p:nvSpPr>
          <p:cNvPr id="13" name="TextBox 13"/>
          <p:cNvSpPr txBox="1"/>
          <p:nvPr/>
        </p:nvSpPr>
        <p:spPr>
          <a:xfrm>
            <a:off x="179424" y="2334671"/>
            <a:ext cx="7795842"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THIẾT KẾ GIAO DIỆN WEBSITE</a:t>
            </a:r>
          </a:p>
        </p:txBody>
      </p:sp>
      <p:sp>
        <p:nvSpPr>
          <p:cNvPr id="15" name="TextBox 15"/>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12</a:t>
            </a:r>
          </a:p>
        </p:txBody>
      </p:sp>
      <p:sp>
        <p:nvSpPr>
          <p:cNvPr id="16" name="TextBox 16"/>
          <p:cNvSpPr txBox="1"/>
          <p:nvPr/>
        </p:nvSpPr>
        <p:spPr>
          <a:xfrm>
            <a:off x="791564" y="8834120"/>
            <a:ext cx="8217923"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Bản đồ nhà kho được thiết kế trên draw.io</a:t>
            </a:r>
          </a:p>
        </p:txBody>
      </p:sp>
      <p:sp>
        <p:nvSpPr>
          <p:cNvPr id="17" name="TextBox 17"/>
          <p:cNvSpPr txBox="1"/>
          <p:nvPr/>
        </p:nvSpPr>
        <p:spPr>
          <a:xfrm>
            <a:off x="9854002" y="8834120"/>
            <a:ext cx="8074720"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Lưu đồ chức năng chính của trang website</a:t>
            </a:r>
          </a:p>
        </p:txBody>
      </p:sp>
      <p:grpSp>
        <p:nvGrpSpPr>
          <p:cNvPr id="18" name="Group 18"/>
          <p:cNvGrpSpPr/>
          <p:nvPr/>
        </p:nvGrpSpPr>
        <p:grpSpPr>
          <a:xfrm>
            <a:off x="5928128" y="1028700"/>
            <a:ext cx="6431744" cy="1233093"/>
            <a:chOff x="0" y="0"/>
            <a:chExt cx="1693957" cy="324765"/>
          </a:xfrm>
        </p:grpSpPr>
        <p:sp>
          <p:nvSpPr>
            <p:cNvPr id="19" name="Freeform 19"/>
            <p:cNvSpPr/>
            <p:nvPr/>
          </p:nvSpPr>
          <p:spPr>
            <a:xfrm>
              <a:off x="0" y="0"/>
              <a:ext cx="1693957" cy="324765"/>
            </a:xfrm>
            <a:custGeom>
              <a:avLst/>
              <a:gdLst/>
              <a:ahLst/>
              <a:cxnLst/>
              <a:rect l="l" t="t" r="r" b="b"/>
              <a:pathLst>
                <a:path w="1693957" h="324765">
                  <a:moveTo>
                    <a:pt x="0" y="0"/>
                  </a:moveTo>
                  <a:lnTo>
                    <a:pt x="1693957" y="0"/>
                  </a:lnTo>
                  <a:lnTo>
                    <a:pt x="1693957"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20" name="TextBox 20"/>
            <p:cNvSpPr txBox="1"/>
            <p:nvPr/>
          </p:nvSpPr>
          <p:spPr>
            <a:xfrm>
              <a:off x="0" y="-66675"/>
              <a:ext cx="1693957"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 GIẢI QUYẾT VẤN ĐỀ</a:t>
              </a:r>
            </a:p>
          </p:txBody>
        </p:sp>
      </p:grpSp>
      <p:sp>
        <p:nvSpPr>
          <p:cNvPr id="40" name="TextBox 40"/>
          <p:cNvSpPr txBox="1"/>
          <p:nvPr>
            <p:custDataLst>
              <p:tags r:id="rId1"/>
            </p:custDataLst>
          </p:nvPr>
        </p:nvSpPr>
        <p:spPr>
          <a:xfrm>
            <a:off x="11277600"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95203" y="7093381"/>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3"/>
            <a:stretch>
              <a:fillRect/>
            </a:stretch>
          </a:blipFill>
        </p:spPr>
      </p:sp>
      <p:sp>
        <p:nvSpPr>
          <p:cNvPr id="3" name="Freeform 3"/>
          <p:cNvSpPr/>
          <p:nvPr/>
        </p:nvSpPr>
        <p:spPr>
          <a:xfrm>
            <a:off x="7995203" y="8071220"/>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4"/>
            <a:stretch>
              <a:fillRect/>
            </a:stretch>
          </a:blipFill>
        </p:spPr>
      </p:sp>
      <p:sp>
        <p:nvSpPr>
          <p:cNvPr id="4" name="Freeform 4"/>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5"/>
            <a:stretch>
              <a:fillRect/>
            </a:stretch>
          </a:blipFill>
        </p:spPr>
      </p:sp>
      <p:sp>
        <p:nvSpPr>
          <p:cNvPr id="5" name="Freeform 5"/>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6"/>
            <a:stretch>
              <a:fillRect/>
            </a:stretch>
          </a:blipFill>
        </p:spPr>
      </p:sp>
      <p:sp>
        <p:nvSpPr>
          <p:cNvPr id="6" name="Freeform 6"/>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stretch>
              <a:fillRect/>
            </a:stretch>
          </a:blipFill>
        </p:spPr>
      </p:sp>
      <p:sp>
        <p:nvSpPr>
          <p:cNvPr id="7" name="Freeform 7"/>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8"/>
            <a:stretch>
              <a:fillRect/>
            </a:stretch>
          </a:blipFill>
        </p:spPr>
      </p:sp>
      <p:sp>
        <p:nvSpPr>
          <p:cNvPr id="8" name="Freeform 8"/>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9"/>
            <a:stretch>
              <a:fillRect/>
            </a:stretch>
          </a:blipFill>
        </p:spPr>
      </p:sp>
      <p:sp>
        <p:nvSpPr>
          <p:cNvPr id="9" name="Freeform 9"/>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stretch>
              <a:fillRect/>
            </a:stretch>
          </a:blipFill>
        </p:spPr>
      </p:sp>
      <p:grpSp>
        <p:nvGrpSpPr>
          <p:cNvPr id="10" name="Group 10"/>
          <p:cNvGrpSpPr/>
          <p:nvPr/>
        </p:nvGrpSpPr>
        <p:grpSpPr>
          <a:xfrm>
            <a:off x="16157789" y="9619219"/>
            <a:ext cx="853564" cy="391160"/>
            <a:chOff x="0" y="0"/>
            <a:chExt cx="224807" cy="103021"/>
          </a:xfrm>
        </p:grpSpPr>
        <p:sp>
          <p:nvSpPr>
            <p:cNvPr id="11" name="Freeform 11"/>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2" name="TextBox 12"/>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4" name="TextBox 14"/>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13</a:t>
            </a:r>
          </a:p>
        </p:txBody>
      </p:sp>
      <p:grpSp>
        <p:nvGrpSpPr>
          <p:cNvPr id="15" name="Group 15"/>
          <p:cNvGrpSpPr/>
          <p:nvPr/>
        </p:nvGrpSpPr>
        <p:grpSpPr>
          <a:xfrm>
            <a:off x="11337472" y="4701516"/>
            <a:ext cx="3608152" cy="1047967"/>
            <a:chOff x="0" y="0"/>
            <a:chExt cx="1399236" cy="406400"/>
          </a:xfrm>
        </p:grpSpPr>
        <p:sp>
          <p:nvSpPr>
            <p:cNvPr id="16" name="Freeform 16"/>
            <p:cNvSpPr/>
            <p:nvPr/>
          </p:nvSpPr>
          <p:spPr>
            <a:xfrm>
              <a:off x="0" y="0"/>
              <a:ext cx="1399236" cy="406400"/>
            </a:xfrm>
            <a:custGeom>
              <a:avLst/>
              <a:gdLst/>
              <a:ahLst/>
              <a:cxnLst/>
              <a:rect l="l" t="t" r="r" b="b"/>
              <a:pathLst>
                <a:path w="1399236" h="406400">
                  <a:moveTo>
                    <a:pt x="0" y="0"/>
                  </a:moveTo>
                  <a:lnTo>
                    <a:pt x="1196036" y="0"/>
                  </a:lnTo>
                  <a:lnTo>
                    <a:pt x="1399236" y="203200"/>
                  </a:lnTo>
                  <a:lnTo>
                    <a:pt x="1196036" y="406400"/>
                  </a:lnTo>
                  <a:lnTo>
                    <a:pt x="0" y="406400"/>
                  </a:lnTo>
                  <a:lnTo>
                    <a:pt x="203200" y="203200"/>
                  </a:lnTo>
                  <a:lnTo>
                    <a:pt x="0" y="0"/>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7" name="TextBox 17"/>
            <p:cNvSpPr txBox="1"/>
            <p:nvPr/>
          </p:nvSpPr>
          <p:spPr>
            <a:xfrm>
              <a:off x="177800" y="-38100"/>
              <a:ext cx="1145236" cy="444500"/>
            </a:xfrm>
            <a:prstGeom prst="rect">
              <a:avLst/>
            </a:prstGeom>
          </p:spPr>
          <p:txBody>
            <a:bodyPr lIns="50800" tIns="50800" rIns="50800" bIns="50800" rtlCol="0" anchor="ctr"/>
            <a:lstStyle/>
            <a:p>
              <a:pPr algn="ctr">
                <a:lnSpc>
                  <a:spcPts val="2875"/>
                </a:lnSpc>
              </a:pPr>
              <a:endParaRPr b="1"/>
            </a:p>
          </p:txBody>
        </p:sp>
      </p:grpSp>
      <p:grpSp>
        <p:nvGrpSpPr>
          <p:cNvPr id="18" name="Group 18"/>
          <p:cNvGrpSpPr/>
          <p:nvPr/>
        </p:nvGrpSpPr>
        <p:grpSpPr>
          <a:xfrm>
            <a:off x="6454209" y="4701516"/>
            <a:ext cx="5163164" cy="1047967"/>
            <a:chOff x="0" y="0"/>
            <a:chExt cx="2002267" cy="406400"/>
          </a:xfrm>
        </p:grpSpPr>
        <p:sp>
          <p:nvSpPr>
            <p:cNvPr id="19" name="Freeform 19"/>
            <p:cNvSpPr/>
            <p:nvPr/>
          </p:nvSpPr>
          <p:spPr>
            <a:xfrm>
              <a:off x="0" y="0"/>
              <a:ext cx="2002267" cy="406400"/>
            </a:xfrm>
            <a:custGeom>
              <a:avLst/>
              <a:gdLst/>
              <a:ahLst/>
              <a:cxnLst/>
              <a:rect l="l" t="t" r="r" b="b"/>
              <a:pathLst>
                <a:path w="2002267" h="406400">
                  <a:moveTo>
                    <a:pt x="0" y="0"/>
                  </a:moveTo>
                  <a:lnTo>
                    <a:pt x="1799067" y="0"/>
                  </a:lnTo>
                  <a:lnTo>
                    <a:pt x="2002267" y="203200"/>
                  </a:lnTo>
                  <a:lnTo>
                    <a:pt x="1799067" y="406400"/>
                  </a:lnTo>
                  <a:lnTo>
                    <a:pt x="0" y="406400"/>
                  </a:lnTo>
                  <a:lnTo>
                    <a:pt x="203200" y="203200"/>
                  </a:lnTo>
                  <a:lnTo>
                    <a:pt x="0" y="0"/>
                  </a:lnTo>
                  <a:close/>
                </a:path>
              </a:pathLst>
            </a:custGeom>
            <a:gradFill rotWithShape="1">
              <a:gsLst>
                <a:gs pos="0">
                  <a:srgbClr val="61FD91">
                    <a:alpha val="100000"/>
                  </a:srgbClr>
                </a:gs>
                <a:gs pos="33333">
                  <a:srgbClr val="042E2D">
                    <a:alpha val="100000"/>
                  </a:srgbClr>
                </a:gs>
                <a:gs pos="66667">
                  <a:srgbClr val="B508C4">
                    <a:alpha val="100000"/>
                  </a:srgbClr>
                </a:gs>
                <a:gs pos="100000">
                  <a:srgbClr val="690000">
                    <a:alpha val="100000"/>
                  </a:srgbClr>
                </a:gs>
              </a:gsLst>
              <a:lin ang="0"/>
            </a:gradFill>
          </p:spPr>
        </p:sp>
        <p:sp>
          <p:nvSpPr>
            <p:cNvPr id="20" name="TextBox 20"/>
            <p:cNvSpPr txBox="1"/>
            <p:nvPr/>
          </p:nvSpPr>
          <p:spPr>
            <a:xfrm>
              <a:off x="177800" y="-66675"/>
              <a:ext cx="1748267" cy="473075"/>
            </a:xfrm>
            <a:prstGeom prst="rect">
              <a:avLst/>
            </a:prstGeom>
          </p:spPr>
          <p:txBody>
            <a:bodyPr lIns="50800" tIns="50800" rIns="50800" bIns="50800" rtlCol="0" anchor="ctr"/>
            <a:lstStyle/>
            <a:p>
              <a:pPr algn="ctr">
                <a:lnSpc>
                  <a:spcPts val="4415"/>
                </a:lnSpc>
              </a:pPr>
              <a:r>
                <a:rPr lang="en-US" sz="3155" b="1">
                  <a:solidFill>
                    <a:srgbClr val="FFFFFF"/>
                  </a:solidFill>
                  <a:latin typeface="Montserrat Bold" panose="00000800000000000000"/>
                </a:rPr>
                <a:t>KẾT THÚC PHẦN II</a:t>
              </a:r>
            </a:p>
          </p:txBody>
        </p:sp>
      </p:grpSp>
      <p:grpSp>
        <p:nvGrpSpPr>
          <p:cNvPr id="21" name="Group 21"/>
          <p:cNvGrpSpPr/>
          <p:nvPr/>
        </p:nvGrpSpPr>
        <p:grpSpPr>
          <a:xfrm>
            <a:off x="3342376" y="4701516"/>
            <a:ext cx="3448664" cy="1047967"/>
            <a:chOff x="0" y="0"/>
            <a:chExt cx="1337386" cy="406400"/>
          </a:xfrm>
        </p:grpSpPr>
        <p:sp>
          <p:nvSpPr>
            <p:cNvPr id="22" name="Freeform 22"/>
            <p:cNvSpPr/>
            <p:nvPr/>
          </p:nvSpPr>
          <p:spPr>
            <a:xfrm>
              <a:off x="0" y="0"/>
              <a:ext cx="1337386" cy="406400"/>
            </a:xfrm>
            <a:custGeom>
              <a:avLst/>
              <a:gdLst/>
              <a:ahLst/>
              <a:cxnLst/>
              <a:rect l="l" t="t" r="r" b="b"/>
              <a:pathLst>
                <a:path w="1337386" h="406400">
                  <a:moveTo>
                    <a:pt x="0" y="0"/>
                  </a:moveTo>
                  <a:lnTo>
                    <a:pt x="1134186" y="0"/>
                  </a:lnTo>
                  <a:lnTo>
                    <a:pt x="1337386" y="203200"/>
                  </a:lnTo>
                  <a:lnTo>
                    <a:pt x="1134186" y="406400"/>
                  </a:lnTo>
                  <a:lnTo>
                    <a:pt x="0" y="406400"/>
                  </a:lnTo>
                  <a:lnTo>
                    <a:pt x="203200" y="203200"/>
                  </a:lnTo>
                  <a:lnTo>
                    <a:pt x="0" y="0"/>
                  </a:lnTo>
                  <a:close/>
                </a:path>
              </a:pathLst>
            </a:custGeom>
            <a:gradFill rotWithShape="1">
              <a:gsLst>
                <a:gs pos="0">
                  <a:srgbClr val="44E475">
                    <a:alpha val="100000"/>
                  </a:srgbClr>
                </a:gs>
                <a:gs pos="33333">
                  <a:srgbClr val="34FDF7">
                    <a:alpha val="100000"/>
                  </a:srgbClr>
                </a:gs>
                <a:gs pos="66667">
                  <a:srgbClr val="B508C4">
                    <a:alpha val="100000"/>
                  </a:srgbClr>
                </a:gs>
                <a:gs pos="100000">
                  <a:srgbClr val="FF0000">
                    <a:alpha val="100000"/>
                  </a:srgbClr>
                </a:gs>
              </a:gsLst>
              <a:lin ang="0"/>
            </a:gradFill>
          </p:spPr>
        </p:sp>
        <p:sp>
          <p:nvSpPr>
            <p:cNvPr id="23" name="TextBox 23"/>
            <p:cNvSpPr txBox="1"/>
            <p:nvPr/>
          </p:nvSpPr>
          <p:spPr>
            <a:xfrm>
              <a:off x="177800" y="-38100"/>
              <a:ext cx="1083386" cy="444500"/>
            </a:xfrm>
            <a:prstGeom prst="rect">
              <a:avLst/>
            </a:prstGeom>
          </p:spPr>
          <p:txBody>
            <a:bodyPr lIns="50800" tIns="50800" rIns="50800" bIns="50800" rtlCol="0" anchor="ctr"/>
            <a:lstStyle/>
            <a:p>
              <a:pPr algn="ctr">
                <a:lnSpc>
                  <a:spcPts val="2875"/>
                </a:lnSpc>
              </a:pPr>
              <a:endParaRPr b="1"/>
            </a:p>
          </p:txBody>
        </p:sp>
      </p:grpSp>
      <p:sp>
        <p:nvSpPr>
          <p:cNvPr id="40" name="TextBox 40"/>
          <p:cNvSpPr txBox="1"/>
          <p:nvPr>
            <p:custDataLst>
              <p:tags r:id="rId1"/>
            </p:custDataLst>
          </p:nvPr>
        </p:nvSpPr>
        <p:spPr>
          <a:xfrm>
            <a:off x="11242675"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95203" y="7093381"/>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3"/>
            <a:stretch>
              <a:fillRect/>
            </a:stretch>
          </a:blipFill>
        </p:spPr>
      </p:sp>
      <p:sp>
        <p:nvSpPr>
          <p:cNvPr id="3" name="Freeform 3"/>
          <p:cNvSpPr/>
          <p:nvPr/>
        </p:nvSpPr>
        <p:spPr>
          <a:xfrm>
            <a:off x="7995203" y="8071220"/>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4"/>
            <a:stretch>
              <a:fillRect/>
            </a:stretch>
          </a:blipFill>
        </p:spPr>
      </p:sp>
      <p:sp>
        <p:nvSpPr>
          <p:cNvPr id="4" name="Freeform 4"/>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5"/>
            <a:stretch>
              <a:fillRect/>
            </a:stretch>
          </a:blipFill>
        </p:spPr>
      </p:sp>
      <p:sp>
        <p:nvSpPr>
          <p:cNvPr id="5" name="Freeform 5"/>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6"/>
            <a:stretch>
              <a:fillRect/>
            </a:stretch>
          </a:blipFill>
        </p:spPr>
      </p:sp>
      <p:sp>
        <p:nvSpPr>
          <p:cNvPr id="6" name="Freeform 6"/>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stretch>
              <a:fillRect/>
            </a:stretch>
          </a:blipFill>
        </p:spPr>
      </p:sp>
      <p:sp>
        <p:nvSpPr>
          <p:cNvPr id="7" name="Freeform 7"/>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8"/>
            <a:stretch>
              <a:fillRect/>
            </a:stretch>
          </a:blipFill>
        </p:spPr>
      </p:sp>
      <p:sp>
        <p:nvSpPr>
          <p:cNvPr id="8" name="Freeform 8"/>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9"/>
            <a:stretch>
              <a:fillRect/>
            </a:stretch>
          </a:blipFill>
        </p:spPr>
      </p:sp>
      <p:sp>
        <p:nvSpPr>
          <p:cNvPr id="9" name="Freeform 9"/>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stretch>
              <a:fillRect/>
            </a:stretch>
          </a:blipFill>
        </p:spPr>
      </p:sp>
      <p:grpSp>
        <p:nvGrpSpPr>
          <p:cNvPr id="10" name="Group 10"/>
          <p:cNvGrpSpPr/>
          <p:nvPr/>
        </p:nvGrpSpPr>
        <p:grpSpPr>
          <a:xfrm>
            <a:off x="16157789" y="9619219"/>
            <a:ext cx="853564" cy="391160"/>
            <a:chOff x="0" y="0"/>
            <a:chExt cx="224807" cy="103021"/>
          </a:xfrm>
        </p:grpSpPr>
        <p:sp>
          <p:nvSpPr>
            <p:cNvPr id="11" name="Freeform 11"/>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2" name="TextBox 12"/>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3" name="Group 13"/>
          <p:cNvGrpSpPr/>
          <p:nvPr/>
        </p:nvGrpSpPr>
        <p:grpSpPr>
          <a:xfrm>
            <a:off x="5639055" y="788779"/>
            <a:ext cx="7009889" cy="1233093"/>
            <a:chOff x="0" y="0"/>
            <a:chExt cx="1846226" cy="324765"/>
          </a:xfrm>
        </p:grpSpPr>
        <p:sp>
          <p:nvSpPr>
            <p:cNvPr id="14" name="Freeform 14"/>
            <p:cNvSpPr/>
            <p:nvPr/>
          </p:nvSpPr>
          <p:spPr>
            <a:xfrm>
              <a:off x="0" y="0"/>
              <a:ext cx="1846226" cy="324765"/>
            </a:xfrm>
            <a:custGeom>
              <a:avLst/>
              <a:gdLst/>
              <a:ahLst/>
              <a:cxnLst/>
              <a:rect l="l" t="t" r="r" b="b"/>
              <a:pathLst>
                <a:path w="1846226" h="324765">
                  <a:moveTo>
                    <a:pt x="0" y="0"/>
                  </a:moveTo>
                  <a:lnTo>
                    <a:pt x="1846226" y="0"/>
                  </a:lnTo>
                  <a:lnTo>
                    <a:pt x="1846226"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5" name="TextBox 15"/>
            <p:cNvSpPr txBox="1"/>
            <p:nvPr/>
          </p:nvSpPr>
          <p:spPr>
            <a:xfrm>
              <a:off x="0" y="-66675"/>
              <a:ext cx="1846226"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III. KẾT QUẢ - ĐÁNH GIÁ</a:t>
              </a:r>
            </a:p>
          </p:txBody>
        </p:sp>
      </p:grpSp>
      <p:sp>
        <p:nvSpPr>
          <p:cNvPr id="16" name="Freeform 16"/>
          <p:cNvSpPr/>
          <p:nvPr/>
        </p:nvSpPr>
        <p:spPr>
          <a:xfrm>
            <a:off x="394200" y="3359200"/>
            <a:ext cx="5030081" cy="4712019"/>
          </a:xfrm>
          <a:custGeom>
            <a:avLst/>
            <a:gdLst/>
            <a:ahLst/>
            <a:cxnLst/>
            <a:rect l="l" t="t" r="r" b="b"/>
            <a:pathLst>
              <a:path w="5030081" h="4712019">
                <a:moveTo>
                  <a:pt x="0" y="0"/>
                </a:moveTo>
                <a:lnTo>
                  <a:pt x="5030080" y="0"/>
                </a:lnTo>
                <a:lnTo>
                  <a:pt x="5030080" y="4712020"/>
                </a:lnTo>
                <a:lnTo>
                  <a:pt x="0" y="4712020"/>
                </a:lnTo>
                <a:lnTo>
                  <a:pt x="0" y="0"/>
                </a:lnTo>
                <a:close/>
              </a:path>
            </a:pathLst>
          </a:custGeom>
          <a:blipFill>
            <a:blip r:embed="rId10"/>
            <a:stretch>
              <a:fillRect/>
            </a:stretch>
          </a:blipFill>
        </p:spPr>
      </p:sp>
      <p:sp>
        <p:nvSpPr>
          <p:cNvPr id="17" name="Freeform 17"/>
          <p:cNvSpPr/>
          <p:nvPr/>
        </p:nvSpPr>
        <p:spPr>
          <a:xfrm rot="-5400000">
            <a:off x="6987735" y="3006704"/>
            <a:ext cx="2868021" cy="5883121"/>
          </a:xfrm>
          <a:custGeom>
            <a:avLst/>
            <a:gdLst/>
            <a:ahLst/>
            <a:cxnLst/>
            <a:rect l="l" t="t" r="r" b="b"/>
            <a:pathLst>
              <a:path w="2868021" h="5883121">
                <a:moveTo>
                  <a:pt x="0" y="0"/>
                </a:moveTo>
                <a:lnTo>
                  <a:pt x="2868021" y="0"/>
                </a:lnTo>
                <a:lnTo>
                  <a:pt x="2868021" y="5883121"/>
                </a:lnTo>
                <a:lnTo>
                  <a:pt x="0" y="5883121"/>
                </a:lnTo>
                <a:lnTo>
                  <a:pt x="0" y="0"/>
                </a:lnTo>
                <a:close/>
              </a:path>
            </a:pathLst>
          </a:custGeom>
          <a:blipFill>
            <a:blip r:embed="rId11"/>
            <a:stretch>
              <a:fillRect/>
            </a:stretch>
          </a:blipFill>
        </p:spPr>
      </p:sp>
      <p:sp>
        <p:nvSpPr>
          <p:cNvPr id="18" name="Freeform 18"/>
          <p:cNvSpPr/>
          <p:nvPr/>
        </p:nvSpPr>
        <p:spPr>
          <a:xfrm>
            <a:off x="11632866" y="3491190"/>
            <a:ext cx="6214959" cy="4042250"/>
          </a:xfrm>
          <a:custGeom>
            <a:avLst/>
            <a:gdLst/>
            <a:ahLst/>
            <a:cxnLst/>
            <a:rect l="l" t="t" r="r" b="b"/>
            <a:pathLst>
              <a:path w="6214959" h="4042250">
                <a:moveTo>
                  <a:pt x="0" y="0"/>
                </a:moveTo>
                <a:lnTo>
                  <a:pt x="6214959" y="0"/>
                </a:lnTo>
                <a:lnTo>
                  <a:pt x="6214959" y="4042250"/>
                </a:lnTo>
                <a:lnTo>
                  <a:pt x="0" y="4042250"/>
                </a:lnTo>
                <a:lnTo>
                  <a:pt x="0" y="0"/>
                </a:lnTo>
                <a:close/>
              </a:path>
            </a:pathLst>
          </a:custGeom>
          <a:blipFill>
            <a:blip r:embed="rId12"/>
            <a:stretch>
              <a:fillRect/>
            </a:stretch>
          </a:blipFill>
        </p:spPr>
      </p:sp>
      <p:sp>
        <p:nvSpPr>
          <p:cNvPr id="20" name="TextBox 20"/>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14</a:t>
            </a:r>
          </a:p>
        </p:txBody>
      </p:sp>
      <p:sp>
        <p:nvSpPr>
          <p:cNvPr id="21" name="TextBox 21"/>
          <p:cNvSpPr txBox="1"/>
          <p:nvPr/>
        </p:nvSpPr>
        <p:spPr>
          <a:xfrm>
            <a:off x="179424" y="2334671"/>
            <a:ext cx="5459631"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KẾT QUẢ PHẦN CỨNG </a:t>
            </a:r>
          </a:p>
        </p:txBody>
      </p:sp>
      <p:sp>
        <p:nvSpPr>
          <p:cNvPr id="22" name="TextBox 22"/>
          <p:cNvSpPr txBox="1"/>
          <p:nvPr/>
        </p:nvSpPr>
        <p:spPr>
          <a:xfrm>
            <a:off x="1480556" y="8177203"/>
            <a:ext cx="2857368"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BLE GATEWAY </a:t>
            </a:r>
          </a:p>
        </p:txBody>
      </p:sp>
      <p:sp>
        <p:nvSpPr>
          <p:cNvPr id="23" name="TextBox 23"/>
          <p:cNvSpPr txBox="1"/>
          <p:nvPr/>
        </p:nvSpPr>
        <p:spPr>
          <a:xfrm>
            <a:off x="12429952" y="8177203"/>
            <a:ext cx="3424105"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BLE BEACON TAG </a:t>
            </a:r>
          </a:p>
        </p:txBody>
      </p:sp>
      <p:sp>
        <p:nvSpPr>
          <p:cNvPr id="24" name="TextBox 24"/>
          <p:cNvSpPr txBox="1"/>
          <p:nvPr/>
        </p:nvSpPr>
        <p:spPr>
          <a:xfrm>
            <a:off x="7552696" y="8177203"/>
            <a:ext cx="2674011"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BLE IBEACON </a:t>
            </a:r>
          </a:p>
        </p:txBody>
      </p:sp>
      <p:sp>
        <p:nvSpPr>
          <p:cNvPr id="40" name="TextBox 40"/>
          <p:cNvSpPr txBox="1"/>
          <p:nvPr>
            <p:custDataLst>
              <p:tags r:id="rId1"/>
            </p:custDataLst>
          </p:nvPr>
        </p:nvSpPr>
        <p:spPr>
          <a:xfrm>
            <a:off x="11242675"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4"/>
            <a:stretch>
              <a:fillRect/>
            </a:stretch>
          </a:blipFill>
        </p:spPr>
      </p:sp>
      <p:sp>
        <p:nvSpPr>
          <p:cNvPr id="5" name="Freeform 5"/>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15"/>
            <a:stretch>
              <a:fillRect/>
            </a:stretch>
          </a:blipFill>
        </p:spPr>
      </p:sp>
      <p:sp>
        <p:nvSpPr>
          <p:cNvPr id="6" name="Freeform 6"/>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16"/>
            <a:stretch>
              <a:fillRect/>
            </a:stretch>
          </a:blipFill>
        </p:spPr>
      </p:sp>
      <p:sp>
        <p:nvSpPr>
          <p:cNvPr id="7" name="Freeform 7"/>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7"/>
            <a:stretch>
              <a:fillRect/>
            </a:stretch>
          </a:blipFill>
        </p:spPr>
      </p:sp>
      <p:sp>
        <p:nvSpPr>
          <p:cNvPr id="8" name="Freeform 8"/>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8"/>
            <a:stretch>
              <a:fillRect/>
            </a:stretch>
          </a:blipFill>
        </p:spPr>
      </p:sp>
      <p:sp>
        <p:nvSpPr>
          <p:cNvPr id="9" name="Freeform 9"/>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16"/>
            <a:stretch>
              <a:fillRect/>
            </a:stretch>
          </a:blipFill>
        </p:spPr>
      </p:sp>
      <p:grpSp>
        <p:nvGrpSpPr>
          <p:cNvPr id="10" name="Group 10"/>
          <p:cNvGrpSpPr/>
          <p:nvPr/>
        </p:nvGrpSpPr>
        <p:grpSpPr>
          <a:xfrm>
            <a:off x="16157789" y="9619219"/>
            <a:ext cx="853564" cy="391160"/>
            <a:chOff x="0" y="0"/>
            <a:chExt cx="224807" cy="103021"/>
          </a:xfrm>
        </p:grpSpPr>
        <p:sp>
          <p:nvSpPr>
            <p:cNvPr id="11" name="Freeform 11"/>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2" name="TextBox 12"/>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3" name="Group 13"/>
          <p:cNvGrpSpPr/>
          <p:nvPr/>
        </p:nvGrpSpPr>
        <p:grpSpPr>
          <a:xfrm>
            <a:off x="5639055" y="788779"/>
            <a:ext cx="7009889" cy="1233093"/>
            <a:chOff x="0" y="0"/>
            <a:chExt cx="1846226" cy="324765"/>
          </a:xfrm>
        </p:grpSpPr>
        <p:sp>
          <p:nvSpPr>
            <p:cNvPr id="14" name="Freeform 14"/>
            <p:cNvSpPr/>
            <p:nvPr/>
          </p:nvSpPr>
          <p:spPr>
            <a:xfrm>
              <a:off x="0" y="0"/>
              <a:ext cx="1846226" cy="324765"/>
            </a:xfrm>
            <a:custGeom>
              <a:avLst/>
              <a:gdLst/>
              <a:ahLst/>
              <a:cxnLst/>
              <a:rect l="l" t="t" r="r" b="b"/>
              <a:pathLst>
                <a:path w="1846226" h="324765">
                  <a:moveTo>
                    <a:pt x="0" y="0"/>
                  </a:moveTo>
                  <a:lnTo>
                    <a:pt x="1846226" y="0"/>
                  </a:lnTo>
                  <a:lnTo>
                    <a:pt x="1846226"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5" name="TextBox 15"/>
            <p:cNvSpPr txBox="1"/>
            <p:nvPr/>
          </p:nvSpPr>
          <p:spPr>
            <a:xfrm>
              <a:off x="0" y="-66675"/>
              <a:ext cx="1846226"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III. KẾT QUẢ - ĐÁNH GIÁ</a:t>
              </a:r>
            </a:p>
          </p:txBody>
        </p:sp>
      </p:grpSp>
      <p:sp>
        <p:nvSpPr>
          <p:cNvPr id="25" name="TextBox 25"/>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15</a:t>
            </a:r>
          </a:p>
        </p:txBody>
      </p:sp>
      <p:sp>
        <p:nvSpPr>
          <p:cNvPr id="26" name="TextBox 26"/>
          <p:cNvSpPr txBox="1"/>
          <p:nvPr/>
        </p:nvSpPr>
        <p:spPr>
          <a:xfrm>
            <a:off x="179424" y="2334671"/>
            <a:ext cx="7555170"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KẾT QUẢ PHẦN MỀM WEBSITE </a:t>
            </a:r>
          </a:p>
        </p:txBody>
      </p:sp>
      <p:sp>
        <p:nvSpPr>
          <p:cNvPr id="53" name="Freeform 16"/>
          <p:cNvSpPr/>
          <p:nvPr/>
        </p:nvSpPr>
        <p:spPr>
          <a:xfrm>
            <a:off x="651835" y="3193427"/>
            <a:ext cx="9974440" cy="5988912"/>
          </a:xfrm>
          <a:custGeom>
            <a:avLst/>
            <a:gdLst/>
            <a:ahLst/>
            <a:cxnLst/>
            <a:rect l="l" t="t" r="r" b="b"/>
            <a:pathLst>
              <a:path w="9974440" h="5988912">
                <a:moveTo>
                  <a:pt x="0" y="0"/>
                </a:moveTo>
                <a:lnTo>
                  <a:pt x="9974441" y="0"/>
                </a:lnTo>
                <a:lnTo>
                  <a:pt x="9974441" y="5988912"/>
                </a:lnTo>
                <a:lnTo>
                  <a:pt x="0" y="5988912"/>
                </a:lnTo>
                <a:lnTo>
                  <a:pt x="0" y="0"/>
                </a:lnTo>
                <a:close/>
              </a:path>
            </a:pathLst>
          </a:custGeom>
          <a:blipFill>
            <a:blip r:embed="rId19"/>
            <a:stretch>
              <a:fillRect/>
            </a:stretch>
          </a:blipFill>
          <a:ln w="38100" cap="sq">
            <a:solidFill>
              <a:srgbClr val="000000"/>
            </a:solidFill>
            <a:prstDash val="solid"/>
            <a:miter/>
          </a:ln>
        </p:spPr>
      </p:sp>
      <p:pic>
        <p:nvPicPr>
          <p:cNvPr id="54" name="Picture 53"/>
          <p:cNvPicPr>
            <a:picLocks noChangeAspect="1"/>
          </p:cNvPicPr>
          <p:nvPr/>
        </p:nvPicPr>
        <p:blipFill>
          <a:blip r:embed="rId20"/>
          <a:stretch>
            <a:fillRect/>
          </a:stretch>
        </p:blipFill>
        <p:spPr>
          <a:xfrm>
            <a:off x="374015" y="2933700"/>
            <a:ext cx="11258550" cy="6595110"/>
          </a:xfrm>
          <a:prstGeom prst="rect">
            <a:avLst/>
          </a:prstGeom>
        </p:spPr>
      </p:pic>
      <p:sp>
        <p:nvSpPr>
          <p:cNvPr id="55" name="Freeform 19"/>
          <p:cNvSpPr/>
          <p:nvPr/>
        </p:nvSpPr>
        <p:spPr>
          <a:xfrm>
            <a:off x="2575652" y="3162194"/>
            <a:ext cx="4139395" cy="5988912"/>
          </a:xfrm>
          <a:custGeom>
            <a:avLst/>
            <a:gdLst/>
            <a:ahLst/>
            <a:cxnLst/>
            <a:rect l="l" t="t" r="r" b="b"/>
            <a:pathLst>
              <a:path w="4139395" h="5988912">
                <a:moveTo>
                  <a:pt x="0" y="0"/>
                </a:moveTo>
                <a:lnTo>
                  <a:pt x="4139395" y="0"/>
                </a:lnTo>
                <a:lnTo>
                  <a:pt x="4139395" y="5988912"/>
                </a:lnTo>
                <a:lnTo>
                  <a:pt x="0" y="5988912"/>
                </a:lnTo>
                <a:lnTo>
                  <a:pt x="0" y="0"/>
                </a:lnTo>
                <a:close/>
              </a:path>
            </a:pathLst>
          </a:custGeom>
          <a:blipFill>
            <a:blip r:embed="rId21"/>
            <a:stretch>
              <a:fillRect/>
            </a:stretch>
          </a:blipFill>
        </p:spPr>
      </p:sp>
      <p:sp>
        <p:nvSpPr>
          <p:cNvPr id="57" name="TextBox 43"/>
          <p:cNvSpPr txBox="1"/>
          <p:nvPr/>
        </p:nvSpPr>
        <p:spPr>
          <a:xfrm>
            <a:off x="1813560" y="9385935"/>
            <a:ext cx="5720715" cy="502285"/>
          </a:xfrm>
          <a:prstGeom prst="rect">
            <a:avLst/>
          </a:prstGeom>
        </p:spPr>
        <p:txBody>
          <a:bodyPr wrap="square" lIns="0" tIns="0" rIns="0" bIns="0" rtlCol="0" anchor="t">
            <a:spAutoFit/>
          </a:bodyPr>
          <a:lstStyle/>
          <a:p>
            <a:pPr algn="ctr">
              <a:lnSpc>
                <a:spcPts val="3920"/>
              </a:lnSpc>
            </a:pPr>
            <a:r>
              <a:rPr lang="en-US" sz="2800" b="1">
                <a:solidFill>
                  <a:srgbClr val="FF2855"/>
                </a:solidFill>
                <a:latin typeface="Montserrat Bold" panose="00000800000000000000"/>
              </a:rPr>
              <a:t>T</a:t>
            </a:r>
            <a:r>
              <a:rPr lang="vi-VN" altLang="en-US" sz="2800" b="1">
                <a:solidFill>
                  <a:srgbClr val="FF2855"/>
                </a:solidFill>
                <a:latin typeface="Montserrat Bold" panose="00000800000000000000"/>
              </a:rPr>
              <a:t>hanh công cụ website</a:t>
            </a:r>
          </a:p>
        </p:txBody>
      </p:sp>
      <p:sp>
        <p:nvSpPr>
          <p:cNvPr id="58" name="Freeform 20"/>
          <p:cNvSpPr/>
          <p:nvPr/>
        </p:nvSpPr>
        <p:spPr>
          <a:xfrm>
            <a:off x="9677173" y="3157341"/>
            <a:ext cx="5463482" cy="3824438"/>
          </a:xfrm>
          <a:custGeom>
            <a:avLst/>
            <a:gdLst/>
            <a:ahLst/>
            <a:cxnLst/>
            <a:rect l="l" t="t" r="r" b="b"/>
            <a:pathLst>
              <a:path w="5463482" h="3824438">
                <a:moveTo>
                  <a:pt x="0" y="0"/>
                </a:moveTo>
                <a:lnTo>
                  <a:pt x="5463483" y="0"/>
                </a:lnTo>
                <a:lnTo>
                  <a:pt x="5463483" y="3824437"/>
                </a:lnTo>
                <a:lnTo>
                  <a:pt x="0" y="3824437"/>
                </a:lnTo>
                <a:lnTo>
                  <a:pt x="0" y="0"/>
                </a:lnTo>
                <a:close/>
              </a:path>
            </a:pathLst>
          </a:custGeom>
          <a:blipFill>
            <a:blip r:embed="rId22"/>
            <a:stretch>
              <a:fillRect/>
            </a:stretch>
          </a:blipFill>
          <a:ln w="38100" cap="sq">
            <a:solidFill>
              <a:srgbClr val="000000"/>
            </a:solidFill>
            <a:prstDash val="solid"/>
            <a:miter/>
          </a:ln>
        </p:spPr>
      </p:sp>
      <p:sp>
        <p:nvSpPr>
          <p:cNvPr id="59" name="TextBox 40"/>
          <p:cNvSpPr txBox="1"/>
          <p:nvPr/>
        </p:nvSpPr>
        <p:spPr>
          <a:xfrm>
            <a:off x="10232390" y="7886700"/>
            <a:ext cx="4682490" cy="502285"/>
          </a:xfrm>
          <a:prstGeom prst="rect">
            <a:avLst/>
          </a:prstGeom>
        </p:spPr>
        <p:txBody>
          <a:bodyPr wrap="square" lIns="0" tIns="0" rIns="0" bIns="0" rtlCol="0" anchor="t">
            <a:spAutoFit/>
          </a:bodyPr>
          <a:lstStyle/>
          <a:p>
            <a:pPr algn="ctr">
              <a:lnSpc>
                <a:spcPts val="3920"/>
              </a:lnSpc>
            </a:pPr>
            <a:r>
              <a:rPr lang="en-US" sz="2800" b="1">
                <a:solidFill>
                  <a:srgbClr val="FF2855"/>
                </a:solidFill>
                <a:latin typeface="Montserrat Bold" panose="00000800000000000000"/>
              </a:rPr>
              <a:t>Tạo BLE </a:t>
            </a:r>
            <a:r>
              <a:rPr lang="vi-VN" altLang="en-US" sz="2800" b="1">
                <a:solidFill>
                  <a:srgbClr val="FF2855"/>
                </a:solidFill>
                <a:latin typeface="Montserrat Bold" panose="00000800000000000000"/>
              </a:rPr>
              <a:t>ibeacon</a:t>
            </a:r>
          </a:p>
        </p:txBody>
      </p:sp>
      <p:grpSp>
        <p:nvGrpSpPr>
          <p:cNvPr id="61" name="Group 21"/>
          <p:cNvGrpSpPr/>
          <p:nvPr/>
        </p:nvGrpSpPr>
        <p:grpSpPr>
          <a:xfrm rot="-10175779">
            <a:off x="5589905" y="5778500"/>
            <a:ext cx="900430" cy="633730"/>
            <a:chOff x="0" y="0"/>
            <a:chExt cx="989452" cy="691295"/>
          </a:xfrm>
        </p:grpSpPr>
        <p:sp>
          <p:nvSpPr>
            <p:cNvPr id="62" name="Freeform 22"/>
            <p:cNvSpPr/>
            <p:nvPr>
              <p:custDataLst>
                <p:tags r:id="rId11"/>
              </p:custDataLst>
            </p:nvPr>
          </p:nvSpPr>
          <p:spPr>
            <a:xfrm>
              <a:off x="0" y="0"/>
              <a:ext cx="989452" cy="691295"/>
            </a:xfrm>
            <a:custGeom>
              <a:avLst/>
              <a:gdLst/>
              <a:ahLst/>
              <a:cxnLst/>
              <a:rect l="l" t="t" r="r" b="b"/>
              <a:pathLst>
                <a:path w="989452" h="691295">
                  <a:moveTo>
                    <a:pt x="989452" y="345647"/>
                  </a:moveTo>
                  <a:lnTo>
                    <a:pt x="583052" y="0"/>
                  </a:lnTo>
                  <a:lnTo>
                    <a:pt x="583052" y="203200"/>
                  </a:lnTo>
                  <a:lnTo>
                    <a:pt x="0" y="203200"/>
                  </a:lnTo>
                  <a:lnTo>
                    <a:pt x="0" y="488095"/>
                  </a:lnTo>
                  <a:lnTo>
                    <a:pt x="583052" y="488095"/>
                  </a:lnTo>
                  <a:lnTo>
                    <a:pt x="583052" y="691295"/>
                  </a:lnTo>
                  <a:lnTo>
                    <a:pt x="989452" y="345647"/>
                  </a:lnTo>
                  <a:close/>
                </a:path>
              </a:pathLst>
            </a:custGeom>
            <a:solidFill>
              <a:srgbClr val="FF0759"/>
            </a:solidFill>
            <a:ln w="38100" cap="sq">
              <a:solidFill>
                <a:srgbClr val="FFFFFF"/>
              </a:solidFill>
              <a:prstDash val="solid"/>
              <a:miter/>
            </a:ln>
          </p:spPr>
        </p:sp>
        <p:sp>
          <p:nvSpPr>
            <p:cNvPr id="63" name="TextBox 23"/>
            <p:cNvSpPr txBox="1"/>
            <p:nvPr>
              <p:custDataLst>
                <p:tags r:id="rId12"/>
              </p:custDataLst>
            </p:nvPr>
          </p:nvSpPr>
          <p:spPr>
            <a:xfrm>
              <a:off x="0" y="165100"/>
              <a:ext cx="887852" cy="322995"/>
            </a:xfrm>
            <a:prstGeom prst="rect">
              <a:avLst/>
            </a:prstGeom>
          </p:spPr>
          <p:txBody>
            <a:bodyPr lIns="50800" tIns="50800" rIns="50800" bIns="50800" rtlCol="0" anchor="ctr"/>
            <a:lstStyle/>
            <a:p>
              <a:pPr algn="ctr">
                <a:lnSpc>
                  <a:spcPts val="2875"/>
                </a:lnSpc>
              </a:pPr>
              <a:endParaRPr b="1"/>
            </a:p>
          </p:txBody>
        </p:sp>
      </p:grpSp>
      <p:grpSp>
        <p:nvGrpSpPr>
          <p:cNvPr id="68" name="Group 21"/>
          <p:cNvGrpSpPr/>
          <p:nvPr/>
        </p:nvGrpSpPr>
        <p:grpSpPr>
          <a:xfrm rot="-10175779">
            <a:off x="5625465" y="6538595"/>
            <a:ext cx="858520" cy="537845"/>
            <a:chOff x="0" y="0"/>
            <a:chExt cx="989452" cy="691295"/>
          </a:xfrm>
        </p:grpSpPr>
        <p:sp>
          <p:nvSpPr>
            <p:cNvPr id="69" name="Freeform 22"/>
            <p:cNvSpPr/>
            <p:nvPr>
              <p:custDataLst>
                <p:tags r:id="rId9"/>
              </p:custDataLst>
            </p:nvPr>
          </p:nvSpPr>
          <p:spPr>
            <a:xfrm>
              <a:off x="0" y="0"/>
              <a:ext cx="989452" cy="691295"/>
            </a:xfrm>
            <a:custGeom>
              <a:avLst/>
              <a:gdLst/>
              <a:ahLst/>
              <a:cxnLst/>
              <a:rect l="l" t="t" r="r" b="b"/>
              <a:pathLst>
                <a:path w="989452" h="691295">
                  <a:moveTo>
                    <a:pt x="989452" y="345647"/>
                  </a:moveTo>
                  <a:lnTo>
                    <a:pt x="583052" y="0"/>
                  </a:lnTo>
                  <a:lnTo>
                    <a:pt x="583052" y="203200"/>
                  </a:lnTo>
                  <a:lnTo>
                    <a:pt x="0" y="203200"/>
                  </a:lnTo>
                  <a:lnTo>
                    <a:pt x="0" y="488095"/>
                  </a:lnTo>
                  <a:lnTo>
                    <a:pt x="583052" y="488095"/>
                  </a:lnTo>
                  <a:lnTo>
                    <a:pt x="583052" y="691295"/>
                  </a:lnTo>
                  <a:lnTo>
                    <a:pt x="989452" y="345647"/>
                  </a:lnTo>
                  <a:close/>
                </a:path>
              </a:pathLst>
            </a:custGeom>
            <a:solidFill>
              <a:srgbClr val="FF0759"/>
            </a:solidFill>
            <a:ln w="38100" cap="sq">
              <a:solidFill>
                <a:srgbClr val="FFFFFF"/>
              </a:solidFill>
              <a:prstDash val="solid"/>
              <a:miter/>
            </a:ln>
          </p:spPr>
        </p:sp>
        <p:sp>
          <p:nvSpPr>
            <p:cNvPr id="70" name="TextBox 23"/>
            <p:cNvSpPr txBox="1"/>
            <p:nvPr>
              <p:custDataLst>
                <p:tags r:id="rId10"/>
              </p:custDataLst>
            </p:nvPr>
          </p:nvSpPr>
          <p:spPr>
            <a:xfrm>
              <a:off x="0" y="165100"/>
              <a:ext cx="887852" cy="322995"/>
            </a:xfrm>
            <a:prstGeom prst="rect">
              <a:avLst/>
            </a:prstGeom>
          </p:spPr>
          <p:txBody>
            <a:bodyPr lIns="50800" tIns="50800" rIns="50800" bIns="50800" rtlCol="0" anchor="ctr"/>
            <a:lstStyle/>
            <a:p>
              <a:pPr algn="ctr">
                <a:lnSpc>
                  <a:spcPts val="2875"/>
                </a:lnSpc>
              </a:pPr>
              <a:endParaRPr b="1"/>
            </a:p>
          </p:txBody>
        </p:sp>
      </p:grpSp>
      <p:grpSp>
        <p:nvGrpSpPr>
          <p:cNvPr id="74" name="Group 36"/>
          <p:cNvGrpSpPr/>
          <p:nvPr/>
        </p:nvGrpSpPr>
        <p:grpSpPr>
          <a:xfrm rot="-10175779">
            <a:off x="5598795" y="7156450"/>
            <a:ext cx="807085" cy="601345"/>
            <a:chOff x="0" y="0"/>
            <a:chExt cx="989452" cy="691295"/>
          </a:xfrm>
        </p:grpSpPr>
        <p:sp>
          <p:nvSpPr>
            <p:cNvPr id="75" name="Freeform 37"/>
            <p:cNvSpPr/>
            <p:nvPr>
              <p:custDataLst>
                <p:tags r:id="rId7"/>
              </p:custDataLst>
            </p:nvPr>
          </p:nvSpPr>
          <p:spPr>
            <a:xfrm>
              <a:off x="0" y="0"/>
              <a:ext cx="989452" cy="691295"/>
            </a:xfrm>
            <a:custGeom>
              <a:avLst/>
              <a:gdLst/>
              <a:ahLst/>
              <a:cxnLst/>
              <a:rect l="l" t="t" r="r" b="b"/>
              <a:pathLst>
                <a:path w="989452" h="691295">
                  <a:moveTo>
                    <a:pt x="989452" y="345647"/>
                  </a:moveTo>
                  <a:lnTo>
                    <a:pt x="583052" y="0"/>
                  </a:lnTo>
                  <a:lnTo>
                    <a:pt x="583052" y="203200"/>
                  </a:lnTo>
                  <a:lnTo>
                    <a:pt x="0" y="203200"/>
                  </a:lnTo>
                  <a:lnTo>
                    <a:pt x="0" y="488095"/>
                  </a:lnTo>
                  <a:lnTo>
                    <a:pt x="583052" y="488095"/>
                  </a:lnTo>
                  <a:lnTo>
                    <a:pt x="583052" y="691295"/>
                  </a:lnTo>
                  <a:lnTo>
                    <a:pt x="989452" y="345647"/>
                  </a:lnTo>
                  <a:close/>
                </a:path>
              </a:pathLst>
            </a:custGeom>
            <a:solidFill>
              <a:srgbClr val="FF0759"/>
            </a:solidFill>
            <a:ln w="38100" cap="sq">
              <a:solidFill>
                <a:srgbClr val="FFFFFF"/>
              </a:solidFill>
              <a:prstDash val="solid"/>
              <a:miter/>
            </a:ln>
          </p:spPr>
        </p:sp>
        <p:sp>
          <p:nvSpPr>
            <p:cNvPr id="76" name="TextBox 38"/>
            <p:cNvSpPr txBox="1"/>
            <p:nvPr>
              <p:custDataLst>
                <p:tags r:id="rId8"/>
              </p:custDataLst>
            </p:nvPr>
          </p:nvSpPr>
          <p:spPr>
            <a:xfrm>
              <a:off x="0" y="165100"/>
              <a:ext cx="887852" cy="322995"/>
            </a:xfrm>
            <a:prstGeom prst="rect">
              <a:avLst/>
            </a:prstGeom>
          </p:spPr>
          <p:txBody>
            <a:bodyPr lIns="50800" tIns="50800" rIns="50800" bIns="50800" rtlCol="0" anchor="ctr"/>
            <a:lstStyle/>
            <a:p>
              <a:pPr algn="ctr">
                <a:lnSpc>
                  <a:spcPts val="2875"/>
                </a:lnSpc>
              </a:pPr>
              <a:endParaRPr b="1"/>
            </a:p>
          </p:txBody>
        </p:sp>
      </p:grpSp>
      <p:grpSp>
        <p:nvGrpSpPr>
          <p:cNvPr id="78" name="Group 36"/>
          <p:cNvGrpSpPr/>
          <p:nvPr/>
        </p:nvGrpSpPr>
        <p:grpSpPr>
          <a:xfrm rot="-10175779">
            <a:off x="5655310" y="7837170"/>
            <a:ext cx="807085" cy="601345"/>
            <a:chOff x="0" y="0"/>
            <a:chExt cx="989452" cy="691295"/>
          </a:xfrm>
        </p:grpSpPr>
        <p:sp>
          <p:nvSpPr>
            <p:cNvPr id="79" name="Freeform 37"/>
            <p:cNvSpPr/>
            <p:nvPr>
              <p:custDataLst>
                <p:tags r:id="rId5"/>
              </p:custDataLst>
            </p:nvPr>
          </p:nvSpPr>
          <p:spPr>
            <a:xfrm>
              <a:off x="0" y="0"/>
              <a:ext cx="989452" cy="691295"/>
            </a:xfrm>
            <a:custGeom>
              <a:avLst/>
              <a:gdLst/>
              <a:ahLst/>
              <a:cxnLst/>
              <a:rect l="l" t="t" r="r" b="b"/>
              <a:pathLst>
                <a:path w="989452" h="691295">
                  <a:moveTo>
                    <a:pt x="989452" y="345647"/>
                  </a:moveTo>
                  <a:lnTo>
                    <a:pt x="583052" y="0"/>
                  </a:lnTo>
                  <a:lnTo>
                    <a:pt x="583052" y="203200"/>
                  </a:lnTo>
                  <a:lnTo>
                    <a:pt x="0" y="203200"/>
                  </a:lnTo>
                  <a:lnTo>
                    <a:pt x="0" y="488095"/>
                  </a:lnTo>
                  <a:lnTo>
                    <a:pt x="583052" y="488095"/>
                  </a:lnTo>
                  <a:lnTo>
                    <a:pt x="583052" y="691295"/>
                  </a:lnTo>
                  <a:lnTo>
                    <a:pt x="989452" y="345647"/>
                  </a:lnTo>
                  <a:close/>
                </a:path>
              </a:pathLst>
            </a:custGeom>
            <a:solidFill>
              <a:srgbClr val="FF0759"/>
            </a:solidFill>
            <a:ln w="38100" cap="sq">
              <a:solidFill>
                <a:srgbClr val="FFFFFF"/>
              </a:solidFill>
              <a:prstDash val="solid"/>
              <a:miter/>
            </a:ln>
          </p:spPr>
        </p:sp>
        <p:sp>
          <p:nvSpPr>
            <p:cNvPr id="80" name="TextBox 38"/>
            <p:cNvSpPr txBox="1"/>
            <p:nvPr>
              <p:custDataLst>
                <p:tags r:id="rId6"/>
              </p:custDataLst>
            </p:nvPr>
          </p:nvSpPr>
          <p:spPr>
            <a:xfrm>
              <a:off x="0" y="165100"/>
              <a:ext cx="887852" cy="322995"/>
            </a:xfrm>
            <a:prstGeom prst="rect">
              <a:avLst/>
            </a:prstGeom>
          </p:spPr>
          <p:txBody>
            <a:bodyPr lIns="50800" tIns="50800" rIns="50800" bIns="50800" rtlCol="0" anchor="ctr"/>
            <a:lstStyle/>
            <a:p>
              <a:pPr algn="ctr">
                <a:lnSpc>
                  <a:spcPts val="2875"/>
                </a:lnSpc>
              </a:pPr>
              <a:endParaRPr b="1"/>
            </a:p>
          </p:txBody>
        </p:sp>
      </p:grpSp>
      <p:grpSp>
        <p:nvGrpSpPr>
          <p:cNvPr id="81" name="Group 36"/>
          <p:cNvGrpSpPr/>
          <p:nvPr/>
        </p:nvGrpSpPr>
        <p:grpSpPr>
          <a:xfrm rot="-10175779">
            <a:off x="5630545" y="8470265"/>
            <a:ext cx="807085" cy="601345"/>
            <a:chOff x="0" y="0"/>
            <a:chExt cx="989452" cy="691295"/>
          </a:xfrm>
        </p:grpSpPr>
        <p:sp>
          <p:nvSpPr>
            <p:cNvPr id="82" name="Freeform 37"/>
            <p:cNvSpPr/>
            <p:nvPr>
              <p:custDataLst>
                <p:tags r:id="rId3"/>
              </p:custDataLst>
            </p:nvPr>
          </p:nvSpPr>
          <p:spPr>
            <a:xfrm>
              <a:off x="0" y="0"/>
              <a:ext cx="989452" cy="691295"/>
            </a:xfrm>
            <a:custGeom>
              <a:avLst/>
              <a:gdLst/>
              <a:ahLst/>
              <a:cxnLst/>
              <a:rect l="l" t="t" r="r" b="b"/>
              <a:pathLst>
                <a:path w="989452" h="691295">
                  <a:moveTo>
                    <a:pt x="989452" y="345647"/>
                  </a:moveTo>
                  <a:lnTo>
                    <a:pt x="583052" y="0"/>
                  </a:lnTo>
                  <a:lnTo>
                    <a:pt x="583052" y="203200"/>
                  </a:lnTo>
                  <a:lnTo>
                    <a:pt x="0" y="203200"/>
                  </a:lnTo>
                  <a:lnTo>
                    <a:pt x="0" y="488095"/>
                  </a:lnTo>
                  <a:lnTo>
                    <a:pt x="583052" y="488095"/>
                  </a:lnTo>
                  <a:lnTo>
                    <a:pt x="583052" y="691295"/>
                  </a:lnTo>
                  <a:lnTo>
                    <a:pt x="989452" y="345647"/>
                  </a:lnTo>
                  <a:close/>
                </a:path>
              </a:pathLst>
            </a:custGeom>
            <a:solidFill>
              <a:srgbClr val="FF0759"/>
            </a:solidFill>
            <a:ln w="38100" cap="sq">
              <a:solidFill>
                <a:srgbClr val="FFFFFF"/>
              </a:solidFill>
              <a:prstDash val="solid"/>
              <a:miter/>
            </a:ln>
          </p:spPr>
        </p:sp>
        <p:sp>
          <p:nvSpPr>
            <p:cNvPr id="83" name="TextBox 38"/>
            <p:cNvSpPr txBox="1"/>
            <p:nvPr>
              <p:custDataLst>
                <p:tags r:id="rId4"/>
              </p:custDataLst>
            </p:nvPr>
          </p:nvSpPr>
          <p:spPr>
            <a:xfrm>
              <a:off x="0" y="165100"/>
              <a:ext cx="887852" cy="322995"/>
            </a:xfrm>
            <a:prstGeom prst="rect">
              <a:avLst/>
            </a:prstGeom>
          </p:spPr>
          <p:txBody>
            <a:bodyPr lIns="50800" tIns="50800" rIns="50800" bIns="50800" rtlCol="0" anchor="ctr"/>
            <a:lstStyle/>
            <a:p>
              <a:pPr algn="ctr">
                <a:lnSpc>
                  <a:spcPts val="2875"/>
                </a:lnSpc>
              </a:pPr>
              <a:endParaRPr b="1"/>
            </a:p>
          </p:txBody>
        </p:sp>
      </p:grpSp>
      <p:sp>
        <p:nvSpPr>
          <p:cNvPr id="85" name="Freeform 47"/>
          <p:cNvSpPr/>
          <p:nvPr/>
        </p:nvSpPr>
        <p:spPr>
          <a:xfrm>
            <a:off x="7848600" y="2928620"/>
            <a:ext cx="9134475" cy="6453505"/>
          </a:xfrm>
          <a:custGeom>
            <a:avLst/>
            <a:gdLst/>
            <a:ahLst/>
            <a:cxnLst/>
            <a:rect l="l" t="t" r="r" b="b"/>
            <a:pathLst>
              <a:path w="11764728" h="6601658">
                <a:moveTo>
                  <a:pt x="0" y="0"/>
                </a:moveTo>
                <a:lnTo>
                  <a:pt x="11764727" y="0"/>
                </a:lnTo>
                <a:lnTo>
                  <a:pt x="11764727" y="6601658"/>
                </a:lnTo>
                <a:lnTo>
                  <a:pt x="0" y="6601658"/>
                </a:lnTo>
                <a:lnTo>
                  <a:pt x="0" y="0"/>
                </a:lnTo>
                <a:close/>
              </a:path>
            </a:pathLst>
          </a:custGeom>
          <a:blipFill>
            <a:blip r:embed="rId23"/>
            <a:stretch>
              <a:fillRect t="-15551" b="-21949"/>
            </a:stretch>
          </a:blipFill>
        </p:spPr>
      </p:sp>
      <p:sp>
        <p:nvSpPr>
          <p:cNvPr id="67" name="Freeform 33"/>
          <p:cNvSpPr/>
          <p:nvPr/>
        </p:nvSpPr>
        <p:spPr>
          <a:xfrm>
            <a:off x="10515786" y="3086221"/>
            <a:ext cx="4551345" cy="4098427"/>
          </a:xfrm>
          <a:custGeom>
            <a:avLst/>
            <a:gdLst/>
            <a:ahLst/>
            <a:cxnLst/>
            <a:rect l="l" t="t" r="r" b="b"/>
            <a:pathLst>
              <a:path w="4551345" h="4098427">
                <a:moveTo>
                  <a:pt x="0" y="0"/>
                </a:moveTo>
                <a:lnTo>
                  <a:pt x="4551345" y="0"/>
                </a:lnTo>
                <a:lnTo>
                  <a:pt x="4551345" y="4098427"/>
                </a:lnTo>
                <a:lnTo>
                  <a:pt x="0" y="4098427"/>
                </a:lnTo>
                <a:lnTo>
                  <a:pt x="0" y="0"/>
                </a:lnTo>
                <a:close/>
              </a:path>
            </a:pathLst>
          </a:custGeom>
          <a:blipFill>
            <a:blip r:embed="rId24"/>
            <a:stretch>
              <a:fillRect t="-3443" b="-3443"/>
            </a:stretch>
          </a:blipFill>
          <a:ln w="38100" cap="sq">
            <a:solidFill>
              <a:srgbClr val="000000"/>
            </a:solidFill>
            <a:prstDash val="solid"/>
            <a:miter/>
          </a:ln>
        </p:spPr>
      </p:sp>
      <p:sp>
        <p:nvSpPr>
          <p:cNvPr id="66" name="TextBox 34"/>
          <p:cNvSpPr txBox="1"/>
          <p:nvPr/>
        </p:nvSpPr>
        <p:spPr>
          <a:xfrm>
            <a:off x="9829712" y="7768929"/>
            <a:ext cx="5847292"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Tạo từ một BLE ibeacon có sẵn </a:t>
            </a:r>
          </a:p>
        </p:txBody>
      </p:sp>
      <p:sp>
        <p:nvSpPr>
          <p:cNvPr id="86" name="Freeform 47"/>
          <p:cNvSpPr/>
          <p:nvPr/>
        </p:nvSpPr>
        <p:spPr>
          <a:xfrm>
            <a:off x="7315200" y="2933700"/>
            <a:ext cx="10259695" cy="6601460"/>
          </a:xfrm>
          <a:custGeom>
            <a:avLst/>
            <a:gdLst/>
            <a:ahLst/>
            <a:cxnLst/>
            <a:rect l="l" t="t" r="r" b="b"/>
            <a:pathLst>
              <a:path w="11764728" h="6601658">
                <a:moveTo>
                  <a:pt x="0" y="0"/>
                </a:moveTo>
                <a:lnTo>
                  <a:pt x="11764727" y="0"/>
                </a:lnTo>
                <a:lnTo>
                  <a:pt x="11764727" y="6601658"/>
                </a:lnTo>
                <a:lnTo>
                  <a:pt x="0" y="6601658"/>
                </a:lnTo>
                <a:lnTo>
                  <a:pt x="0" y="0"/>
                </a:lnTo>
                <a:close/>
              </a:path>
            </a:pathLst>
          </a:custGeom>
          <a:blipFill>
            <a:blip r:embed="rId23"/>
            <a:stretch>
              <a:fillRect t="-15551" b="-21949"/>
            </a:stretch>
          </a:blipFill>
        </p:spPr>
      </p:sp>
      <p:sp>
        <p:nvSpPr>
          <p:cNvPr id="73" name="Freeform 39"/>
          <p:cNvSpPr/>
          <p:nvPr/>
        </p:nvSpPr>
        <p:spPr>
          <a:xfrm>
            <a:off x="10363367" y="3157041"/>
            <a:ext cx="5182408" cy="4465869"/>
          </a:xfrm>
          <a:custGeom>
            <a:avLst/>
            <a:gdLst/>
            <a:ahLst/>
            <a:cxnLst/>
            <a:rect l="l" t="t" r="r" b="b"/>
            <a:pathLst>
              <a:path w="5182408" h="4465869">
                <a:moveTo>
                  <a:pt x="0" y="0"/>
                </a:moveTo>
                <a:lnTo>
                  <a:pt x="5182407" y="0"/>
                </a:lnTo>
                <a:lnTo>
                  <a:pt x="5182407" y="4465869"/>
                </a:lnTo>
                <a:lnTo>
                  <a:pt x="0" y="4465869"/>
                </a:lnTo>
                <a:lnTo>
                  <a:pt x="0" y="0"/>
                </a:lnTo>
                <a:close/>
              </a:path>
            </a:pathLst>
          </a:custGeom>
          <a:blipFill>
            <a:blip r:embed="rId25"/>
            <a:stretch>
              <a:fillRect/>
            </a:stretch>
          </a:blipFill>
          <a:ln w="38100" cap="sq">
            <a:solidFill>
              <a:srgbClr val="000000"/>
            </a:solidFill>
            <a:prstDash val="solid"/>
            <a:miter/>
          </a:ln>
        </p:spPr>
      </p:sp>
      <p:sp>
        <p:nvSpPr>
          <p:cNvPr id="72" name="TextBox 40"/>
          <p:cNvSpPr txBox="1"/>
          <p:nvPr/>
        </p:nvSpPr>
        <p:spPr>
          <a:xfrm>
            <a:off x="10668000" y="7886700"/>
            <a:ext cx="4521835" cy="502285"/>
          </a:xfrm>
          <a:prstGeom prst="rect">
            <a:avLst/>
          </a:prstGeom>
        </p:spPr>
        <p:txBody>
          <a:bodyPr wrap="square" lIns="0" tIns="0" rIns="0" bIns="0" rtlCol="0" anchor="t">
            <a:spAutoFit/>
          </a:bodyPr>
          <a:lstStyle/>
          <a:p>
            <a:pPr algn="ctr">
              <a:lnSpc>
                <a:spcPts val="3920"/>
              </a:lnSpc>
            </a:pPr>
            <a:r>
              <a:rPr lang="en-US" sz="2800" b="1">
                <a:solidFill>
                  <a:srgbClr val="FF2855"/>
                </a:solidFill>
                <a:latin typeface="Montserrat Bold" panose="00000800000000000000"/>
              </a:rPr>
              <a:t>Tạo BLE beacon tag</a:t>
            </a:r>
          </a:p>
        </p:txBody>
      </p:sp>
      <p:sp>
        <p:nvSpPr>
          <p:cNvPr id="87" name="Freeform 47"/>
          <p:cNvSpPr/>
          <p:nvPr/>
        </p:nvSpPr>
        <p:spPr>
          <a:xfrm>
            <a:off x="8229600" y="2893695"/>
            <a:ext cx="9398000" cy="6601460"/>
          </a:xfrm>
          <a:custGeom>
            <a:avLst/>
            <a:gdLst/>
            <a:ahLst/>
            <a:cxnLst/>
            <a:rect l="l" t="t" r="r" b="b"/>
            <a:pathLst>
              <a:path w="11764728" h="6601658">
                <a:moveTo>
                  <a:pt x="0" y="0"/>
                </a:moveTo>
                <a:lnTo>
                  <a:pt x="11764727" y="0"/>
                </a:lnTo>
                <a:lnTo>
                  <a:pt x="11764727" y="6601658"/>
                </a:lnTo>
                <a:lnTo>
                  <a:pt x="0" y="6601658"/>
                </a:lnTo>
                <a:lnTo>
                  <a:pt x="0" y="0"/>
                </a:lnTo>
                <a:close/>
              </a:path>
            </a:pathLst>
          </a:custGeom>
          <a:blipFill>
            <a:blip r:embed="rId23"/>
            <a:stretch>
              <a:fillRect t="-15551" b="-21949"/>
            </a:stretch>
          </a:blipFill>
        </p:spPr>
      </p:sp>
      <p:sp>
        <p:nvSpPr>
          <p:cNvPr id="88" name="Freeform 42"/>
          <p:cNvSpPr/>
          <p:nvPr/>
        </p:nvSpPr>
        <p:spPr>
          <a:xfrm>
            <a:off x="10102380" y="3162203"/>
            <a:ext cx="5574714" cy="3725814"/>
          </a:xfrm>
          <a:custGeom>
            <a:avLst/>
            <a:gdLst/>
            <a:ahLst/>
            <a:cxnLst/>
            <a:rect l="l" t="t" r="r" b="b"/>
            <a:pathLst>
              <a:path w="5574714" h="3725814">
                <a:moveTo>
                  <a:pt x="0" y="0"/>
                </a:moveTo>
                <a:lnTo>
                  <a:pt x="5574714" y="0"/>
                </a:lnTo>
                <a:lnTo>
                  <a:pt x="5574714" y="3725814"/>
                </a:lnTo>
                <a:lnTo>
                  <a:pt x="0" y="3725814"/>
                </a:lnTo>
                <a:lnTo>
                  <a:pt x="0" y="0"/>
                </a:lnTo>
                <a:close/>
              </a:path>
            </a:pathLst>
          </a:custGeom>
          <a:blipFill>
            <a:blip r:embed="rId26"/>
            <a:stretch>
              <a:fillRect/>
            </a:stretch>
          </a:blipFill>
          <a:ln w="38100" cap="sq">
            <a:solidFill>
              <a:srgbClr val="000000"/>
            </a:solidFill>
            <a:prstDash val="solid"/>
            <a:miter/>
          </a:ln>
        </p:spPr>
      </p:sp>
      <p:sp>
        <p:nvSpPr>
          <p:cNvPr id="89" name="TextBox 43"/>
          <p:cNvSpPr txBox="1"/>
          <p:nvPr/>
        </p:nvSpPr>
        <p:spPr>
          <a:xfrm>
            <a:off x="9829800" y="7322820"/>
            <a:ext cx="6430645" cy="502285"/>
          </a:xfrm>
          <a:prstGeom prst="rect">
            <a:avLst/>
          </a:prstGeom>
        </p:spPr>
        <p:txBody>
          <a:bodyPr wrap="square" lIns="0" tIns="0" rIns="0" bIns="0" rtlCol="0" anchor="t">
            <a:spAutoFit/>
          </a:bodyPr>
          <a:lstStyle/>
          <a:p>
            <a:pPr algn="ctr">
              <a:lnSpc>
                <a:spcPts val="3920"/>
              </a:lnSpc>
            </a:pPr>
            <a:r>
              <a:rPr lang="en-US" sz="2800" b="1">
                <a:solidFill>
                  <a:srgbClr val="FF2855"/>
                </a:solidFill>
                <a:latin typeface="Montserrat Bold" panose="00000800000000000000"/>
              </a:rPr>
              <a:t>TÌm đường cho BLE beacon tag</a:t>
            </a:r>
          </a:p>
        </p:txBody>
      </p:sp>
      <p:sp>
        <p:nvSpPr>
          <p:cNvPr id="90" name="Freeform 47"/>
          <p:cNvSpPr/>
          <p:nvPr/>
        </p:nvSpPr>
        <p:spPr>
          <a:xfrm>
            <a:off x="8726805" y="2705100"/>
            <a:ext cx="9184005" cy="6601460"/>
          </a:xfrm>
          <a:custGeom>
            <a:avLst/>
            <a:gdLst/>
            <a:ahLst/>
            <a:cxnLst/>
            <a:rect l="l" t="t" r="r" b="b"/>
            <a:pathLst>
              <a:path w="11764728" h="6601658">
                <a:moveTo>
                  <a:pt x="0" y="0"/>
                </a:moveTo>
                <a:lnTo>
                  <a:pt x="11764727" y="0"/>
                </a:lnTo>
                <a:lnTo>
                  <a:pt x="11764727" y="6601658"/>
                </a:lnTo>
                <a:lnTo>
                  <a:pt x="0" y="6601658"/>
                </a:lnTo>
                <a:lnTo>
                  <a:pt x="0" y="0"/>
                </a:lnTo>
                <a:close/>
              </a:path>
            </a:pathLst>
          </a:custGeom>
          <a:blipFill>
            <a:blip r:embed="rId23"/>
            <a:stretch>
              <a:fillRect t="-15551" b="-21949"/>
            </a:stretch>
          </a:blipFill>
        </p:spPr>
      </p:sp>
      <p:sp>
        <p:nvSpPr>
          <p:cNvPr id="91" name="Freeform 51"/>
          <p:cNvSpPr/>
          <p:nvPr/>
        </p:nvSpPr>
        <p:spPr>
          <a:xfrm>
            <a:off x="10340013" y="3162312"/>
            <a:ext cx="5818014" cy="3658033"/>
          </a:xfrm>
          <a:custGeom>
            <a:avLst/>
            <a:gdLst/>
            <a:ahLst/>
            <a:cxnLst/>
            <a:rect l="l" t="t" r="r" b="b"/>
            <a:pathLst>
              <a:path w="5818014" h="3658033">
                <a:moveTo>
                  <a:pt x="0" y="0"/>
                </a:moveTo>
                <a:lnTo>
                  <a:pt x="5818014" y="0"/>
                </a:lnTo>
                <a:lnTo>
                  <a:pt x="5818014" y="3658033"/>
                </a:lnTo>
                <a:lnTo>
                  <a:pt x="0" y="3658033"/>
                </a:lnTo>
                <a:lnTo>
                  <a:pt x="0" y="0"/>
                </a:lnTo>
                <a:close/>
              </a:path>
            </a:pathLst>
          </a:custGeom>
          <a:blipFill>
            <a:blip r:embed="rId27"/>
            <a:stretch>
              <a:fillRect/>
            </a:stretch>
          </a:blipFill>
          <a:ln w="38100" cap="sq">
            <a:solidFill>
              <a:srgbClr val="000000"/>
            </a:solidFill>
            <a:prstDash val="solid"/>
            <a:miter/>
          </a:ln>
        </p:spPr>
      </p:sp>
      <p:sp>
        <p:nvSpPr>
          <p:cNvPr id="92" name="TextBox 52"/>
          <p:cNvSpPr txBox="1"/>
          <p:nvPr/>
        </p:nvSpPr>
        <p:spPr>
          <a:xfrm>
            <a:off x="11810903" y="7485750"/>
            <a:ext cx="3217863"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Xóa BLE ibeacon </a:t>
            </a:r>
          </a:p>
        </p:txBody>
      </p:sp>
      <p:pic>
        <p:nvPicPr>
          <p:cNvPr id="93" name="Picture 92"/>
          <p:cNvPicPr>
            <a:picLocks noChangeAspect="1"/>
          </p:cNvPicPr>
          <p:nvPr>
            <p:custDataLst>
              <p:tags r:id="rId1"/>
            </p:custDataLst>
          </p:nvPr>
        </p:nvPicPr>
        <p:blipFill>
          <a:blip r:embed="rId28"/>
          <a:stretch>
            <a:fillRect/>
          </a:stretch>
        </p:blipFill>
        <p:spPr>
          <a:xfrm>
            <a:off x="2362200" y="9385935"/>
            <a:ext cx="4752975" cy="584200"/>
          </a:xfrm>
          <a:prstGeom prst="rect">
            <a:avLst/>
          </a:prstGeom>
        </p:spPr>
      </p:pic>
      <p:sp>
        <p:nvSpPr>
          <p:cNvPr id="40" name="TextBox 40"/>
          <p:cNvSpPr txBox="1"/>
          <p:nvPr>
            <p:custDataLst>
              <p:tags r:id="rId2"/>
            </p:custDataLst>
          </p:nvPr>
        </p:nvSpPr>
        <p:spPr>
          <a:xfrm>
            <a:off x="11353800"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9" grpId="1"/>
      <p:bldP spid="66" grpId="0"/>
      <p:bldP spid="66" grpId="1"/>
      <p:bldP spid="72" grpId="0"/>
      <p:bldP spid="72" grpId="1"/>
      <p:bldP spid="89" grpId="0"/>
      <p:bldP spid="89" grpId="1"/>
      <p:bldP spid="92" grpId="0"/>
      <p:bldP spid="9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1" name="Group 11"/>
          <p:cNvGrpSpPr/>
          <p:nvPr/>
        </p:nvGrpSpPr>
        <p:grpSpPr>
          <a:xfrm>
            <a:off x="5639055" y="788779"/>
            <a:ext cx="7009889" cy="1233093"/>
            <a:chOff x="0" y="0"/>
            <a:chExt cx="1846226" cy="324765"/>
          </a:xfrm>
        </p:grpSpPr>
        <p:sp>
          <p:nvSpPr>
            <p:cNvPr id="12" name="Freeform 12"/>
            <p:cNvSpPr/>
            <p:nvPr/>
          </p:nvSpPr>
          <p:spPr>
            <a:xfrm>
              <a:off x="0" y="0"/>
              <a:ext cx="1846226" cy="324765"/>
            </a:xfrm>
            <a:custGeom>
              <a:avLst/>
              <a:gdLst/>
              <a:ahLst/>
              <a:cxnLst/>
              <a:rect l="l" t="t" r="r" b="b"/>
              <a:pathLst>
                <a:path w="1846226" h="324765">
                  <a:moveTo>
                    <a:pt x="0" y="0"/>
                  </a:moveTo>
                  <a:lnTo>
                    <a:pt x="1846226" y="0"/>
                  </a:lnTo>
                  <a:lnTo>
                    <a:pt x="1846226"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3" name="TextBox 13"/>
            <p:cNvSpPr txBox="1"/>
            <p:nvPr/>
          </p:nvSpPr>
          <p:spPr>
            <a:xfrm>
              <a:off x="0" y="-66675"/>
              <a:ext cx="1846226"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III. KẾT QUẢ - ĐÁNH GIÁ</a:t>
              </a:r>
            </a:p>
          </p:txBody>
        </p:sp>
      </p:grpSp>
      <p:sp>
        <p:nvSpPr>
          <p:cNvPr id="15" name="Freeform 15"/>
          <p:cNvSpPr/>
          <p:nvPr/>
        </p:nvSpPr>
        <p:spPr>
          <a:xfrm>
            <a:off x="9839564" y="3177414"/>
            <a:ext cx="5881809" cy="6080886"/>
          </a:xfrm>
          <a:custGeom>
            <a:avLst/>
            <a:gdLst/>
            <a:ahLst/>
            <a:cxnLst/>
            <a:rect l="l" t="t" r="r" b="b"/>
            <a:pathLst>
              <a:path w="5881809" h="6080886">
                <a:moveTo>
                  <a:pt x="0" y="0"/>
                </a:moveTo>
                <a:lnTo>
                  <a:pt x="5881809" y="0"/>
                </a:lnTo>
                <a:lnTo>
                  <a:pt x="5881809" y="6080886"/>
                </a:lnTo>
                <a:lnTo>
                  <a:pt x="0" y="6080886"/>
                </a:lnTo>
                <a:lnTo>
                  <a:pt x="0" y="0"/>
                </a:lnTo>
                <a:close/>
              </a:path>
            </a:pathLst>
          </a:custGeom>
          <a:blipFill>
            <a:blip r:embed="rId8"/>
            <a:stretch>
              <a:fillRect/>
            </a:stretch>
          </a:blipFill>
          <a:ln w="38100" cap="sq">
            <a:solidFill>
              <a:srgbClr val="000000"/>
            </a:solidFill>
            <a:prstDash val="solid"/>
            <a:miter/>
          </a:ln>
        </p:spPr>
      </p:sp>
      <p:grpSp>
        <p:nvGrpSpPr>
          <p:cNvPr id="16" name="Group 16"/>
          <p:cNvGrpSpPr/>
          <p:nvPr/>
        </p:nvGrpSpPr>
        <p:grpSpPr>
          <a:xfrm>
            <a:off x="1104900" y="6257080"/>
            <a:ext cx="585315" cy="420596"/>
            <a:chOff x="0" y="0"/>
            <a:chExt cx="1131119" cy="812800"/>
          </a:xfrm>
        </p:grpSpPr>
        <p:sp>
          <p:nvSpPr>
            <p:cNvPr id="17" name="Freeform 17"/>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18" name="TextBox 18"/>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sp>
        <p:nvSpPr>
          <p:cNvPr id="20" name="TextBox 20"/>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16</a:t>
            </a:r>
          </a:p>
        </p:txBody>
      </p:sp>
      <p:sp>
        <p:nvSpPr>
          <p:cNvPr id="21" name="TextBox 21"/>
          <p:cNvSpPr txBox="1"/>
          <p:nvPr/>
        </p:nvSpPr>
        <p:spPr>
          <a:xfrm>
            <a:off x="179424" y="2334671"/>
            <a:ext cx="9227544"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ĐÁNH GIÁ HOẠT ĐỘNG BLE IBEACON </a:t>
            </a:r>
          </a:p>
        </p:txBody>
      </p:sp>
      <p:sp>
        <p:nvSpPr>
          <p:cNvPr id="22" name="TextBox 22"/>
          <p:cNvSpPr txBox="1"/>
          <p:nvPr/>
        </p:nvSpPr>
        <p:spPr>
          <a:xfrm>
            <a:off x="1257791" y="3831605"/>
            <a:ext cx="6494930" cy="1508125"/>
          </a:xfrm>
          <a:prstGeom prst="rect">
            <a:avLst/>
          </a:prstGeom>
        </p:spPr>
        <p:txBody>
          <a:bodyPr lIns="0" tIns="0" rIns="0" bIns="0" rtlCol="0" anchor="t">
            <a:spAutoFit/>
          </a:bodyPr>
          <a:lstStyle/>
          <a:p>
            <a:pPr algn="l">
              <a:lnSpc>
                <a:spcPts val="3920"/>
              </a:lnSpc>
            </a:pPr>
            <a:r>
              <a:rPr lang="en-US" sz="2800" b="1">
                <a:solidFill>
                  <a:srgbClr val="000000"/>
                </a:solidFill>
                <a:latin typeface="Montserrat Bold" panose="00000800000000000000"/>
              </a:rPr>
              <a:t>Độ ổn định khi phát BLE được bắt bởi điện thoại khi dùng phần mềm  BLE scaner ở khoảng cách 30m  </a:t>
            </a:r>
          </a:p>
        </p:txBody>
      </p:sp>
      <p:sp>
        <p:nvSpPr>
          <p:cNvPr id="23" name="TextBox 23"/>
          <p:cNvSpPr txBox="1"/>
          <p:nvPr/>
        </p:nvSpPr>
        <p:spPr>
          <a:xfrm>
            <a:off x="1857040" y="6179835"/>
            <a:ext cx="6116702" cy="1005205"/>
          </a:xfrm>
          <a:prstGeom prst="rect">
            <a:avLst/>
          </a:prstGeom>
        </p:spPr>
        <p:txBody>
          <a:bodyPr lIns="0" tIns="0" rIns="0" bIns="0" rtlCol="0" anchor="t">
            <a:spAutoFit/>
          </a:bodyPr>
          <a:lstStyle/>
          <a:p>
            <a:pPr algn="l">
              <a:lnSpc>
                <a:spcPts val="3920"/>
              </a:lnSpc>
            </a:pPr>
            <a:r>
              <a:rPr lang="en-US" sz="2800" b="1">
                <a:solidFill>
                  <a:srgbClr val="131416"/>
                </a:solidFill>
                <a:latin typeface="Montserrat Bold" panose="00000800000000000000"/>
              </a:rPr>
              <a:t>Khả năng phát BLE của NRF51822 tương đối ổn định </a:t>
            </a:r>
          </a:p>
        </p:txBody>
      </p:sp>
      <p:sp>
        <p:nvSpPr>
          <p:cNvPr id="40" name="TextBox 40"/>
          <p:cNvSpPr txBox="1"/>
          <p:nvPr>
            <p:custDataLst>
              <p:tags r:id="rId1"/>
            </p:custDataLst>
          </p:nvPr>
        </p:nvSpPr>
        <p:spPr>
          <a:xfrm>
            <a:off x="11363325"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1" name="Group 11"/>
          <p:cNvGrpSpPr/>
          <p:nvPr/>
        </p:nvGrpSpPr>
        <p:grpSpPr>
          <a:xfrm>
            <a:off x="5639055" y="788779"/>
            <a:ext cx="7009889" cy="1233093"/>
            <a:chOff x="0" y="0"/>
            <a:chExt cx="1846226" cy="324765"/>
          </a:xfrm>
        </p:grpSpPr>
        <p:sp>
          <p:nvSpPr>
            <p:cNvPr id="12" name="Freeform 12"/>
            <p:cNvSpPr/>
            <p:nvPr/>
          </p:nvSpPr>
          <p:spPr>
            <a:xfrm>
              <a:off x="0" y="0"/>
              <a:ext cx="1846226" cy="324765"/>
            </a:xfrm>
            <a:custGeom>
              <a:avLst/>
              <a:gdLst/>
              <a:ahLst/>
              <a:cxnLst/>
              <a:rect l="l" t="t" r="r" b="b"/>
              <a:pathLst>
                <a:path w="1846226" h="324765">
                  <a:moveTo>
                    <a:pt x="0" y="0"/>
                  </a:moveTo>
                  <a:lnTo>
                    <a:pt x="1846226" y="0"/>
                  </a:lnTo>
                  <a:lnTo>
                    <a:pt x="1846226"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3" name="TextBox 13"/>
            <p:cNvSpPr txBox="1"/>
            <p:nvPr/>
          </p:nvSpPr>
          <p:spPr>
            <a:xfrm>
              <a:off x="0" y="-66675"/>
              <a:ext cx="1846226"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III. KẾT QUẢ - ĐÁNH GIÁ</a:t>
              </a:r>
            </a:p>
          </p:txBody>
        </p:sp>
      </p:grpSp>
      <p:sp>
        <p:nvSpPr>
          <p:cNvPr id="16" name="TextBox 16"/>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17</a:t>
            </a:r>
          </a:p>
        </p:txBody>
      </p:sp>
      <p:sp>
        <p:nvSpPr>
          <p:cNvPr id="17" name="TextBox 17"/>
          <p:cNvSpPr txBox="1"/>
          <p:nvPr/>
        </p:nvSpPr>
        <p:spPr>
          <a:xfrm>
            <a:off x="179424" y="2334671"/>
            <a:ext cx="9227544"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ĐÁNH GIÁ HOẠT ĐỘNG BLE IBEACON </a:t>
            </a:r>
          </a:p>
        </p:txBody>
      </p:sp>
      <p:sp>
        <p:nvSpPr>
          <p:cNvPr id="18" name="Freeform 18"/>
          <p:cNvSpPr/>
          <p:nvPr/>
        </p:nvSpPr>
        <p:spPr>
          <a:xfrm>
            <a:off x="10263615" y="2516641"/>
            <a:ext cx="5894174" cy="6253151"/>
          </a:xfrm>
          <a:custGeom>
            <a:avLst/>
            <a:gdLst/>
            <a:ahLst/>
            <a:cxnLst/>
            <a:rect l="l" t="t" r="r" b="b"/>
            <a:pathLst>
              <a:path w="5894174" h="6253151">
                <a:moveTo>
                  <a:pt x="0" y="0"/>
                </a:moveTo>
                <a:lnTo>
                  <a:pt x="5894174" y="0"/>
                </a:lnTo>
                <a:lnTo>
                  <a:pt x="5894174" y="6253151"/>
                </a:lnTo>
                <a:lnTo>
                  <a:pt x="0" y="6253151"/>
                </a:lnTo>
                <a:lnTo>
                  <a:pt x="0" y="0"/>
                </a:lnTo>
                <a:close/>
              </a:path>
            </a:pathLst>
          </a:custGeom>
          <a:blipFill>
            <a:blip r:embed="rId8"/>
            <a:stretch>
              <a:fillRect/>
            </a:stretch>
          </a:blipFill>
          <a:ln w="38100" cap="sq">
            <a:solidFill>
              <a:srgbClr val="000000"/>
            </a:solidFill>
            <a:prstDash val="solid"/>
            <a:miter/>
          </a:ln>
        </p:spPr>
      </p:sp>
      <p:sp>
        <p:nvSpPr>
          <p:cNvPr id="19" name="TextBox 19"/>
          <p:cNvSpPr txBox="1"/>
          <p:nvPr/>
        </p:nvSpPr>
        <p:spPr>
          <a:xfrm>
            <a:off x="11861809" y="8950767"/>
            <a:ext cx="2903670"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(20mA, 0.11mA) </a:t>
            </a:r>
          </a:p>
        </p:txBody>
      </p:sp>
      <p:sp>
        <p:nvSpPr>
          <p:cNvPr id="20" name="TextBox 20"/>
          <p:cNvSpPr txBox="1"/>
          <p:nvPr/>
        </p:nvSpPr>
        <p:spPr>
          <a:xfrm>
            <a:off x="74460" y="4676111"/>
            <a:ext cx="10080584" cy="1005205"/>
          </a:xfrm>
          <a:prstGeom prst="rect">
            <a:avLst/>
          </a:prstGeom>
        </p:spPr>
        <p:txBody>
          <a:bodyPr lIns="0" tIns="0" rIns="0" bIns="0" rtlCol="0" anchor="t">
            <a:spAutoFit/>
          </a:bodyPr>
          <a:lstStyle/>
          <a:p>
            <a:pPr algn="ctr">
              <a:lnSpc>
                <a:spcPts val="3920"/>
              </a:lnSpc>
            </a:pPr>
            <a:r>
              <a:rPr lang="en-US" sz="2800" b="1">
                <a:solidFill>
                  <a:srgbClr val="000000"/>
                </a:solidFill>
                <a:latin typeface="Montserrat Bold" panose="00000800000000000000"/>
              </a:rPr>
              <a:t>Thời gian hoạt động = dung lượng pin/dòng tiêu thụ</a:t>
            </a:r>
          </a:p>
          <a:p>
            <a:pPr marL="0" lvl="0" indent="0" algn="ctr">
              <a:lnSpc>
                <a:spcPts val="3920"/>
              </a:lnSpc>
              <a:spcBef>
                <a:spcPct val="0"/>
              </a:spcBef>
            </a:pPr>
            <a:r>
              <a:rPr lang="en-US" sz="2800" b="1">
                <a:solidFill>
                  <a:srgbClr val="000000"/>
                </a:solidFill>
                <a:latin typeface="Montserrat Bold" panose="00000800000000000000"/>
              </a:rPr>
              <a:t>=  1000mAh/011mA ≈ 9090h ≈ 378 ngày</a:t>
            </a:r>
          </a:p>
        </p:txBody>
      </p:sp>
      <p:sp>
        <p:nvSpPr>
          <p:cNvPr id="40" name="TextBox 40"/>
          <p:cNvSpPr txBox="1"/>
          <p:nvPr>
            <p:custDataLst>
              <p:tags r:id="rId1"/>
            </p:custDataLst>
          </p:nvPr>
        </p:nvSpPr>
        <p:spPr>
          <a:xfrm>
            <a:off x="11242675"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1" name="Group 11"/>
          <p:cNvGrpSpPr/>
          <p:nvPr/>
        </p:nvGrpSpPr>
        <p:grpSpPr>
          <a:xfrm>
            <a:off x="5639055" y="788779"/>
            <a:ext cx="7009889" cy="1233093"/>
            <a:chOff x="0" y="0"/>
            <a:chExt cx="1846226" cy="324765"/>
          </a:xfrm>
        </p:grpSpPr>
        <p:sp>
          <p:nvSpPr>
            <p:cNvPr id="12" name="Freeform 12"/>
            <p:cNvSpPr/>
            <p:nvPr/>
          </p:nvSpPr>
          <p:spPr>
            <a:xfrm>
              <a:off x="0" y="0"/>
              <a:ext cx="1846226" cy="324765"/>
            </a:xfrm>
            <a:custGeom>
              <a:avLst/>
              <a:gdLst/>
              <a:ahLst/>
              <a:cxnLst/>
              <a:rect l="l" t="t" r="r" b="b"/>
              <a:pathLst>
                <a:path w="1846226" h="324765">
                  <a:moveTo>
                    <a:pt x="0" y="0"/>
                  </a:moveTo>
                  <a:lnTo>
                    <a:pt x="1846226" y="0"/>
                  </a:lnTo>
                  <a:lnTo>
                    <a:pt x="1846226"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3" name="TextBox 13"/>
            <p:cNvSpPr txBox="1"/>
            <p:nvPr/>
          </p:nvSpPr>
          <p:spPr>
            <a:xfrm>
              <a:off x="0" y="-66675"/>
              <a:ext cx="1846226"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III. KẾT QUẢ - ĐÁNH GIÁ</a:t>
              </a:r>
            </a:p>
          </p:txBody>
        </p:sp>
      </p:grpSp>
      <p:sp>
        <p:nvSpPr>
          <p:cNvPr id="14" name="Freeform 14"/>
          <p:cNvSpPr/>
          <p:nvPr/>
        </p:nvSpPr>
        <p:spPr>
          <a:xfrm>
            <a:off x="179424" y="3961803"/>
            <a:ext cx="8676678" cy="4282774"/>
          </a:xfrm>
          <a:custGeom>
            <a:avLst/>
            <a:gdLst/>
            <a:ahLst/>
            <a:cxnLst/>
            <a:rect l="l" t="t" r="r" b="b"/>
            <a:pathLst>
              <a:path w="8676678" h="4282774">
                <a:moveTo>
                  <a:pt x="0" y="0"/>
                </a:moveTo>
                <a:lnTo>
                  <a:pt x="8676678" y="0"/>
                </a:lnTo>
                <a:lnTo>
                  <a:pt x="8676678" y="4282774"/>
                </a:lnTo>
                <a:lnTo>
                  <a:pt x="0" y="4282774"/>
                </a:lnTo>
                <a:lnTo>
                  <a:pt x="0" y="0"/>
                </a:lnTo>
                <a:close/>
              </a:path>
            </a:pathLst>
          </a:custGeom>
          <a:blipFill>
            <a:blip r:embed="rId8"/>
            <a:stretch>
              <a:fillRect/>
            </a:stretch>
          </a:blipFill>
        </p:spPr>
      </p:sp>
      <p:grpSp>
        <p:nvGrpSpPr>
          <p:cNvPr id="15" name="Group 15"/>
          <p:cNvGrpSpPr/>
          <p:nvPr/>
        </p:nvGrpSpPr>
        <p:grpSpPr>
          <a:xfrm>
            <a:off x="0" y="5143500"/>
            <a:ext cx="5597801" cy="1112580"/>
            <a:chOff x="0" y="0"/>
            <a:chExt cx="1474318" cy="293025"/>
          </a:xfrm>
        </p:grpSpPr>
        <p:sp>
          <p:nvSpPr>
            <p:cNvPr id="16" name="Freeform 16"/>
            <p:cNvSpPr/>
            <p:nvPr/>
          </p:nvSpPr>
          <p:spPr>
            <a:xfrm>
              <a:off x="0" y="0"/>
              <a:ext cx="1474318" cy="293025"/>
            </a:xfrm>
            <a:custGeom>
              <a:avLst/>
              <a:gdLst/>
              <a:ahLst/>
              <a:cxnLst/>
              <a:rect l="l" t="t" r="r" b="b"/>
              <a:pathLst>
                <a:path w="1474318" h="293025">
                  <a:moveTo>
                    <a:pt x="70534" y="0"/>
                  </a:moveTo>
                  <a:lnTo>
                    <a:pt x="1403784" y="0"/>
                  </a:lnTo>
                  <a:cubicBezTo>
                    <a:pt x="1442739" y="0"/>
                    <a:pt x="1474318" y="31579"/>
                    <a:pt x="1474318" y="70534"/>
                  </a:cubicBezTo>
                  <a:lnTo>
                    <a:pt x="1474318" y="222491"/>
                  </a:lnTo>
                  <a:cubicBezTo>
                    <a:pt x="1474318" y="241198"/>
                    <a:pt x="1466887" y="259138"/>
                    <a:pt x="1453659" y="272366"/>
                  </a:cubicBezTo>
                  <a:cubicBezTo>
                    <a:pt x="1440431" y="285594"/>
                    <a:pt x="1422490" y="293025"/>
                    <a:pt x="1403784" y="293025"/>
                  </a:cubicBezTo>
                  <a:lnTo>
                    <a:pt x="70534" y="293025"/>
                  </a:lnTo>
                  <a:cubicBezTo>
                    <a:pt x="51828" y="293025"/>
                    <a:pt x="33887" y="285594"/>
                    <a:pt x="20659" y="272366"/>
                  </a:cubicBezTo>
                  <a:cubicBezTo>
                    <a:pt x="7431" y="259138"/>
                    <a:pt x="0" y="241198"/>
                    <a:pt x="0" y="222491"/>
                  </a:cubicBezTo>
                  <a:lnTo>
                    <a:pt x="0" y="70534"/>
                  </a:lnTo>
                  <a:cubicBezTo>
                    <a:pt x="0" y="51828"/>
                    <a:pt x="7431" y="33887"/>
                    <a:pt x="20659" y="20659"/>
                  </a:cubicBezTo>
                  <a:cubicBezTo>
                    <a:pt x="33887" y="7431"/>
                    <a:pt x="51828" y="0"/>
                    <a:pt x="70534" y="0"/>
                  </a:cubicBezTo>
                  <a:close/>
                </a:path>
              </a:pathLst>
            </a:custGeom>
            <a:solidFill>
              <a:srgbClr val="000000">
                <a:alpha val="0"/>
              </a:srgbClr>
            </a:solidFill>
            <a:ln w="28575" cap="rnd">
              <a:solidFill>
                <a:srgbClr val="FF2855"/>
              </a:solidFill>
              <a:prstDash val="solid"/>
              <a:round/>
            </a:ln>
          </p:spPr>
        </p:sp>
        <p:sp>
          <p:nvSpPr>
            <p:cNvPr id="17" name="TextBox 17"/>
            <p:cNvSpPr txBox="1"/>
            <p:nvPr/>
          </p:nvSpPr>
          <p:spPr>
            <a:xfrm>
              <a:off x="0" y="-38100"/>
              <a:ext cx="1474318" cy="331125"/>
            </a:xfrm>
            <a:prstGeom prst="rect">
              <a:avLst/>
            </a:prstGeom>
          </p:spPr>
          <p:txBody>
            <a:bodyPr lIns="50800" tIns="50800" rIns="50800" bIns="50800" rtlCol="0" anchor="ctr"/>
            <a:lstStyle/>
            <a:p>
              <a:pPr algn="ctr">
                <a:lnSpc>
                  <a:spcPts val="2875"/>
                </a:lnSpc>
              </a:pPr>
              <a:endParaRPr b="1"/>
            </a:p>
          </p:txBody>
        </p:sp>
      </p:grpSp>
      <p:sp>
        <p:nvSpPr>
          <p:cNvPr id="18" name="Freeform 18"/>
          <p:cNvSpPr/>
          <p:nvPr/>
        </p:nvSpPr>
        <p:spPr>
          <a:xfrm>
            <a:off x="9205230" y="3961803"/>
            <a:ext cx="8540105" cy="4282774"/>
          </a:xfrm>
          <a:custGeom>
            <a:avLst/>
            <a:gdLst/>
            <a:ahLst/>
            <a:cxnLst/>
            <a:rect l="l" t="t" r="r" b="b"/>
            <a:pathLst>
              <a:path w="8540105" h="4282774">
                <a:moveTo>
                  <a:pt x="0" y="0"/>
                </a:moveTo>
                <a:lnTo>
                  <a:pt x="8540105" y="0"/>
                </a:lnTo>
                <a:lnTo>
                  <a:pt x="8540105" y="4282774"/>
                </a:lnTo>
                <a:lnTo>
                  <a:pt x="0" y="4282774"/>
                </a:lnTo>
                <a:lnTo>
                  <a:pt x="0" y="0"/>
                </a:lnTo>
                <a:close/>
              </a:path>
            </a:pathLst>
          </a:custGeom>
          <a:blipFill>
            <a:blip r:embed="rId9"/>
            <a:stretch>
              <a:fillRect/>
            </a:stretch>
          </a:blipFill>
        </p:spPr>
      </p:sp>
      <p:grpSp>
        <p:nvGrpSpPr>
          <p:cNvPr id="19" name="Group 19"/>
          <p:cNvGrpSpPr/>
          <p:nvPr/>
        </p:nvGrpSpPr>
        <p:grpSpPr>
          <a:xfrm>
            <a:off x="8913710" y="5636613"/>
            <a:ext cx="5438313" cy="933155"/>
            <a:chOff x="0" y="0"/>
            <a:chExt cx="1432313" cy="245769"/>
          </a:xfrm>
        </p:grpSpPr>
        <p:sp>
          <p:nvSpPr>
            <p:cNvPr id="20" name="Freeform 20"/>
            <p:cNvSpPr/>
            <p:nvPr/>
          </p:nvSpPr>
          <p:spPr>
            <a:xfrm>
              <a:off x="0" y="0"/>
              <a:ext cx="1432313" cy="245769"/>
            </a:xfrm>
            <a:custGeom>
              <a:avLst/>
              <a:gdLst/>
              <a:ahLst/>
              <a:cxnLst/>
              <a:rect l="l" t="t" r="r" b="b"/>
              <a:pathLst>
                <a:path w="1432313" h="245769">
                  <a:moveTo>
                    <a:pt x="72603" y="0"/>
                  </a:moveTo>
                  <a:lnTo>
                    <a:pt x="1359710" y="0"/>
                  </a:lnTo>
                  <a:cubicBezTo>
                    <a:pt x="1399807" y="0"/>
                    <a:pt x="1432313" y="32505"/>
                    <a:pt x="1432313" y="72603"/>
                  </a:cubicBezTo>
                  <a:lnTo>
                    <a:pt x="1432313" y="173166"/>
                  </a:lnTo>
                  <a:cubicBezTo>
                    <a:pt x="1432313" y="213264"/>
                    <a:pt x="1399807" y="245769"/>
                    <a:pt x="1359710" y="245769"/>
                  </a:cubicBezTo>
                  <a:lnTo>
                    <a:pt x="72603" y="245769"/>
                  </a:lnTo>
                  <a:cubicBezTo>
                    <a:pt x="32505" y="245769"/>
                    <a:pt x="0" y="213264"/>
                    <a:pt x="0" y="173166"/>
                  </a:cubicBezTo>
                  <a:lnTo>
                    <a:pt x="0" y="72603"/>
                  </a:lnTo>
                  <a:cubicBezTo>
                    <a:pt x="0" y="32505"/>
                    <a:pt x="32505" y="0"/>
                    <a:pt x="72603" y="0"/>
                  </a:cubicBezTo>
                  <a:close/>
                </a:path>
              </a:pathLst>
            </a:custGeom>
            <a:solidFill>
              <a:srgbClr val="000000">
                <a:alpha val="0"/>
              </a:srgbClr>
            </a:solidFill>
            <a:ln w="28575" cap="rnd">
              <a:solidFill>
                <a:srgbClr val="FF2855"/>
              </a:solidFill>
              <a:prstDash val="solid"/>
              <a:round/>
            </a:ln>
          </p:spPr>
        </p:sp>
        <p:sp>
          <p:nvSpPr>
            <p:cNvPr id="21" name="TextBox 21"/>
            <p:cNvSpPr txBox="1"/>
            <p:nvPr/>
          </p:nvSpPr>
          <p:spPr>
            <a:xfrm>
              <a:off x="0" y="-38100"/>
              <a:ext cx="1432313" cy="283869"/>
            </a:xfrm>
            <a:prstGeom prst="rect">
              <a:avLst/>
            </a:prstGeom>
          </p:spPr>
          <p:txBody>
            <a:bodyPr lIns="50800" tIns="50800" rIns="50800" bIns="50800" rtlCol="0" anchor="ctr"/>
            <a:lstStyle/>
            <a:p>
              <a:pPr algn="ctr">
                <a:lnSpc>
                  <a:spcPts val="2875"/>
                </a:lnSpc>
              </a:pPr>
              <a:endParaRPr b="1"/>
            </a:p>
          </p:txBody>
        </p:sp>
      </p:grpSp>
      <p:sp>
        <p:nvSpPr>
          <p:cNvPr id="22" name="TextBox 22"/>
          <p:cNvSpPr txBox="1"/>
          <p:nvPr/>
        </p:nvSpPr>
        <p:spPr>
          <a:xfrm>
            <a:off x="6954735" y="8786495"/>
            <a:ext cx="3917950"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Monitor Arduino IDE </a:t>
            </a:r>
          </a:p>
        </p:txBody>
      </p:sp>
      <p:sp>
        <p:nvSpPr>
          <p:cNvPr id="23" name="Freeform 23"/>
          <p:cNvSpPr/>
          <p:nvPr/>
        </p:nvSpPr>
        <p:spPr>
          <a:xfrm>
            <a:off x="0" y="3511850"/>
            <a:ext cx="18087237" cy="5950827"/>
          </a:xfrm>
          <a:custGeom>
            <a:avLst/>
            <a:gdLst/>
            <a:ahLst/>
            <a:cxnLst/>
            <a:rect l="l" t="t" r="r" b="b"/>
            <a:pathLst>
              <a:path w="18087237" h="5950827">
                <a:moveTo>
                  <a:pt x="0" y="0"/>
                </a:moveTo>
                <a:lnTo>
                  <a:pt x="18087237" y="0"/>
                </a:lnTo>
                <a:lnTo>
                  <a:pt x="18087237" y="5950827"/>
                </a:lnTo>
                <a:lnTo>
                  <a:pt x="0" y="5950827"/>
                </a:lnTo>
                <a:lnTo>
                  <a:pt x="0" y="0"/>
                </a:lnTo>
                <a:close/>
              </a:path>
            </a:pathLst>
          </a:custGeom>
          <a:blipFill>
            <a:blip r:embed="rId10"/>
            <a:stretch>
              <a:fillRect l="-15251" t="-36341" b="-36341"/>
            </a:stretch>
          </a:blipFill>
        </p:spPr>
      </p:sp>
      <p:sp>
        <p:nvSpPr>
          <p:cNvPr id="24" name="Freeform 24"/>
          <p:cNvSpPr/>
          <p:nvPr/>
        </p:nvSpPr>
        <p:spPr>
          <a:xfrm>
            <a:off x="3030985" y="3352187"/>
            <a:ext cx="11765450" cy="5502006"/>
          </a:xfrm>
          <a:custGeom>
            <a:avLst/>
            <a:gdLst/>
            <a:ahLst/>
            <a:cxnLst/>
            <a:rect l="l" t="t" r="r" b="b"/>
            <a:pathLst>
              <a:path w="11765450" h="5502006">
                <a:moveTo>
                  <a:pt x="0" y="0"/>
                </a:moveTo>
                <a:lnTo>
                  <a:pt x="11765450" y="0"/>
                </a:lnTo>
                <a:lnTo>
                  <a:pt x="11765450" y="5502006"/>
                </a:lnTo>
                <a:lnTo>
                  <a:pt x="0" y="5502006"/>
                </a:lnTo>
                <a:lnTo>
                  <a:pt x="0" y="0"/>
                </a:lnTo>
                <a:close/>
              </a:path>
            </a:pathLst>
          </a:custGeom>
          <a:blipFill>
            <a:blip r:embed="rId11"/>
            <a:stretch>
              <a:fillRect/>
            </a:stretch>
          </a:blipFill>
        </p:spPr>
      </p:sp>
      <p:sp>
        <p:nvSpPr>
          <p:cNvPr id="26" name="TextBox 26"/>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18</a:t>
            </a:r>
          </a:p>
        </p:txBody>
      </p:sp>
      <p:sp>
        <p:nvSpPr>
          <p:cNvPr id="27" name="TextBox 27"/>
          <p:cNvSpPr txBox="1"/>
          <p:nvPr/>
        </p:nvSpPr>
        <p:spPr>
          <a:xfrm>
            <a:off x="179424" y="2334671"/>
            <a:ext cx="10124666"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ĐÁNH GIÁ HOẠT ĐỘNG BLE BEACON TAG </a:t>
            </a:r>
          </a:p>
        </p:txBody>
      </p:sp>
      <p:sp>
        <p:nvSpPr>
          <p:cNvPr id="28" name="TextBox 28"/>
          <p:cNvSpPr txBox="1"/>
          <p:nvPr/>
        </p:nvSpPr>
        <p:spPr>
          <a:xfrm>
            <a:off x="4334566" y="9006593"/>
            <a:ext cx="9158288"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RSSI dao động từ -</a:t>
            </a:r>
            <a:r>
              <a:rPr lang="vi-VN" altLang="en-US" sz="2800" b="1">
                <a:solidFill>
                  <a:srgbClr val="FF2855"/>
                </a:solidFill>
                <a:latin typeface="Montserrat Bold" panose="00000800000000000000"/>
              </a:rPr>
              <a:t>60</a:t>
            </a:r>
            <a:r>
              <a:rPr lang="en-US" sz="2800" b="1">
                <a:solidFill>
                  <a:srgbClr val="FF2855"/>
                </a:solidFill>
                <a:latin typeface="Montserrat Bold" panose="00000800000000000000"/>
              </a:rPr>
              <a:t>dBm -&gt; -80dBm khi d= 10m  </a:t>
            </a:r>
          </a:p>
        </p:txBody>
      </p:sp>
      <p:sp>
        <p:nvSpPr>
          <p:cNvPr id="29" name="TextBox 29"/>
          <p:cNvSpPr txBox="1"/>
          <p:nvPr/>
        </p:nvSpPr>
        <p:spPr>
          <a:xfrm>
            <a:off x="10389006" y="3702088"/>
            <a:ext cx="3786849"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 Plotter arduino IDE </a:t>
            </a:r>
          </a:p>
        </p:txBody>
      </p:sp>
      <p:sp>
        <p:nvSpPr>
          <p:cNvPr id="40" name="TextBox 40"/>
          <p:cNvSpPr txBox="1"/>
          <p:nvPr>
            <p:custDataLst>
              <p:tags r:id="rId1"/>
            </p:custDataLst>
          </p:nvPr>
        </p:nvSpPr>
        <p:spPr>
          <a:xfrm>
            <a:off x="11242675"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1" name="Group 11"/>
          <p:cNvGrpSpPr/>
          <p:nvPr/>
        </p:nvGrpSpPr>
        <p:grpSpPr>
          <a:xfrm>
            <a:off x="5639055" y="788779"/>
            <a:ext cx="7009889" cy="1233093"/>
            <a:chOff x="0" y="0"/>
            <a:chExt cx="1846226" cy="324765"/>
          </a:xfrm>
        </p:grpSpPr>
        <p:sp>
          <p:nvSpPr>
            <p:cNvPr id="12" name="Freeform 12"/>
            <p:cNvSpPr/>
            <p:nvPr/>
          </p:nvSpPr>
          <p:spPr>
            <a:xfrm>
              <a:off x="0" y="0"/>
              <a:ext cx="1846226" cy="324765"/>
            </a:xfrm>
            <a:custGeom>
              <a:avLst/>
              <a:gdLst/>
              <a:ahLst/>
              <a:cxnLst/>
              <a:rect l="l" t="t" r="r" b="b"/>
              <a:pathLst>
                <a:path w="1846226" h="324765">
                  <a:moveTo>
                    <a:pt x="0" y="0"/>
                  </a:moveTo>
                  <a:lnTo>
                    <a:pt x="1846226" y="0"/>
                  </a:lnTo>
                  <a:lnTo>
                    <a:pt x="1846226"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3" name="TextBox 13"/>
            <p:cNvSpPr txBox="1"/>
            <p:nvPr/>
          </p:nvSpPr>
          <p:spPr>
            <a:xfrm>
              <a:off x="0" y="-66675"/>
              <a:ext cx="1846226"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III. KẾT QUẢ - ĐÁNH GIÁ</a:t>
              </a:r>
            </a:p>
          </p:txBody>
        </p:sp>
      </p:grpSp>
      <p:sp>
        <p:nvSpPr>
          <p:cNvPr id="14" name="Freeform 14"/>
          <p:cNvSpPr/>
          <p:nvPr/>
        </p:nvSpPr>
        <p:spPr>
          <a:xfrm>
            <a:off x="1438336" y="2948081"/>
            <a:ext cx="5443769" cy="5111897"/>
          </a:xfrm>
          <a:custGeom>
            <a:avLst/>
            <a:gdLst/>
            <a:ahLst/>
            <a:cxnLst/>
            <a:rect l="l" t="t" r="r" b="b"/>
            <a:pathLst>
              <a:path w="5443769" h="5111897">
                <a:moveTo>
                  <a:pt x="0" y="0"/>
                </a:moveTo>
                <a:lnTo>
                  <a:pt x="5443768" y="0"/>
                </a:lnTo>
                <a:lnTo>
                  <a:pt x="5443768" y="5111896"/>
                </a:lnTo>
                <a:lnTo>
                  <a:pt x="0" y="5111896"/>
                </a:lnTo>
                <a:lnTo>
                  <a:pt x="0" y="0"/>
                </a:lnTo>
                <a:close/>
              </a:path>
            </a:pathLst>
          </a:custGeom>
          <a:blipFill>
            <a:blip r:embed="rId8"/>
            <a:stretch>
              <a:fillRect/>
            </a:stretch>
          </a:blipFill>
        </p:spPr>
      </p:sp>
      <p:sp>
        <p:nvSpPr>
          <p:cNvPr id="15" name="Freeform 15"/>
          <p:cNvSpPr/>
          <p:nvPr/>
        </p:nvSpPr>
        <p:spPr>
          <a:xfrm>
            <a:off x="11200230" y="2971587"/>
            <a:ext cx="5382265" cy="5088390"/>
          </a:xfrm>
          <a:custGeom>
            <a:avLst/>
            <a:gdLst/>
            <a:ahLst/>
            <a:cxnLst/>
            <a:rect l="l" t="t" r="r" b="b"/>
            <a:pathLst>
              <a:path w="5382265" h="5088390">
                <a:moveTo>
                  <a:pt x="0" y="0"/>
                </a:moveTo>
                <a:lnTo>
                  <a:pt x="5382265" y="0"/>
                </a:lnTo>
                <a:lnTo>
                  <a:pt x="5382265" y="5088390"/>
                </a:lnTo>
                <a:lnTo>
                  <a:pt x="0" y="5088390"/>
                </a:lnTo>
                <a:lnTo>
                  <a:pt x="0" y="0"/>
                </a:lnTo>
                <a:close/>
              </a:path>
            </a:pathLst>
          </a:custGeom>
          <a:blipFill>
            <a:blip r:embed="rId9"/>
            <a:stretch>
              <a:fillRect/>
            </a:stretch>
          </a:blipFill>
        </p:spPr>
      </p:sp>
      <p:sp>
        <p:nvSpPr>
          <p:cNvPr id="17" name="TextBox 17"/>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19</a:t>
            </a:r>
          </a:p>
        </p:txBody>
      </p:sp>
      <p:sp>
        <p:nvSpPr>
          <p:cNvPr id="18" name="TextBox 18"/>
          <p:cNvSpPr txBox="1"/>
          <p:nvPr/>
        </p:nvSpPr>
        <p:spPr>
          <a:xfrm>
            <a:off x="179424" y="2334671"/>
            <a:ext cx="10124666"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ĐÁNH GIÁ HOẠT ĐỘNG BLE BEACON TAG </a:t>
            </a:r>
          </a:p>
        </p:txBody>
      </p:sp>
      <p:sp>
        <p:nvSpPr>
          <p:cNvPr id="19" name="TextBox 19"/>
          <p:cNvSpPr txBox="1"/>
          <p:nvPr/>
        </p:nvSpPr>
        <p:spPr>
          <a:xfrm>
            <a:off x="1120775" y="8786495"/>
            <a:ext cx="6472555" cy="502285"/>
          </a:xfrm>
          <a:prstGeom prst="rect">
            <a:avLst/>
          </a:prstGeom>
        </p:spPr>
        <p:txBody>
          <a:bodyPr wrap="square" lIns="0" tIns="0" rIns="0" bIns="0" rtlCol="0" anchor="t">
            <a:spAutoFit/>
          </a:bodyPr>
          <a:lstStyle/>
          <a:p>
            <a:pPr algn="ctr">
              <a:lnSpc>
                <a:spcPts val="3920"/>
              </a:lnSpc>
            </a:pPr>
            <a:r>
              <a:rPr lang="en-US" sz="2800" b="1">
                <a:solidFill>
                  <a:srgbClr val="FF2855"/>
                </a:solidFill>
                <a:latin typeface="Montserrat Bold" panose="00000800000000000000"/>
              </a:rPr>
              <a:t>Hoạt động bình thường(</a:t>
            </a:r>
            <a:r>
              <a:rPr lang="vi-VN" altLang="en-US" sz="2800" b="1">
                <a:solidFill>
                  <a:srgbClr val="FF2855"/>
                </a:solidFill>
                <a:latin typeface="Montserrat Bold" panose="00000800000000000000"/>
              </a:rPr>
              <a:t>16</a:t>
            </a:r>
            <a:r>
              <a:rPr lang="en-US" sz="2800" b="1">
                <a:solidFill>
                  <a:srgbClr val="FF2855"/>
                </a:solidFill>
                <a:latin typeface="Montserrat Bold" panose="00000800000000000000"/>
              </a:rPr>
              <a:t> giờ)</a:t>
            </a:r>
          </a:p>
        </p:txBody>
      </p:sp>
      <p:sp>
        <p:nvSpPr>
          <p:cNvPr id="20" name="TextBox 20"/>
          <p:cNvSpPr txBox="1"/>
          <p:nvPr/>
        </p:nvSpPr>
        <p:spPr>
          <a:xfrm>
            <a:off x="10281444" y="8786495"/>
            <a:ext cx="7861697"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Hoạt động tiết kiệm năng lượng(40 ngày) </a:t>
            </a:r>
          </a:p>
        </p:txBody>
      </p:sp>
      <p:sp>
        <p:nvSpPr>
          <p:cNvPr id="21" name="TextBox 21"/>
          <p:cNvSpPr txBox="1"/>
          <p:nvPr/>
        </p:nvSpPr>
        <p:spPr>
          <a:xfrm>
            <a:off x="2351118" y="8187334"/>
            <a:ext cx="3107267"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(200mA, 126mA) </a:t>
            </a:r>
          </a:p>
        </p:txBody>
      </p:sp>
      <p:sp>
        <p:nvSpPr>
          <p:cNvPr id="22" name="TextBox 22"/>
          <p:cNvSpPr txBox="1"/>
          <p:nvPr/>
        </p:nvSpPr>
        <p:spPr>
          <a:xfrm>
            <a:off x="13117131" y="8187334"/>
            <a:ext cx="2974049"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(200mA, 2.1mA) </a:t>
            </a:r>
          </a:p>
        </p:txBody>
      </p:sp>
      <p:sp>
        <p:nvSpPr>
          <p:cNvPr id="40" name="TextBox 40"/>
          <p:cNvSpPr txBox="1"/>
          <p:nvPr>
            <p:custDataLst>
              <p:tags r:id="rId1"/>
            </p:custDataLst>
          </p:nvPr>
        </p:nvSpPr>
        <p:spPr>
          <a:xfrm>
            <a:off x="11242675"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95203" y="7093381"/>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995203" y="8071220"/>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16157789" y="9619219"/>
            <a:ext cx="853564" cy="391160"/>
            <a:chOff x="0" y="0"/>
            <a:chExt cx="224807" cy="103021"/>
          </a:xfrm>
        </p:grpSpPr>
        <p:sp>
          <p:nvSpPr>
            <p:cNvPr id="11" name="Freeform 11"/>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2" name="TextBox 12"/>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3" name="Group 13"/>
          <p:cNvGrpSpPr/>
          <p:nvPr/>
        </p:nvGrpSpPr>
        <p:grpSpPr>
          <a:xfrm>
            <a:off x="6346785" y="1283991"/>
            <a:ext cx="5594430" cy="1233093"/>
            <a:chOff x="0" y="0"/>
            <a:chExt cx="1473430" cy="324765"/>
          </a:xfrm>
        </p:grpSpPr>
        <p:sp>
          <p:nvSpPr>
            <p:cNvPr id="14" name="Freeform 14"/>
            <p:cNvSpPr/>
            <p:nvPr/>
          </p:nvSpPr>
          <p:spPr>
            <a:xfrm>
              <a:off x="0" y="0"/>
              <a:ext cx="1473430" cy="324765"/>
            </a:xfrm>
            <a:custGeom>
              <a:avLst/>
              <a:gdLst/>
              <a:ahLst/>
              <a:cxnLst/>
              <a:rect l="l" t="t" r="r" b="b"/>
              <a:pathLst>
                <a:path w="1473430" h="324765">
                  <a:moveTo>
                    <a:pt x="0" y="0"/>
                  </a:moveTo>
                  <a:lnTo>
                    <a:pt x="1473430" y="0"/>
                  </a:lnTo>
                  <a:lnTo>
                    <a:pt x="1473430"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5" name="TextBox 15"/>
            <p:cNvSpPr txBox="1"/>
            <p:nvPr/>
          </p:nvSpPr>
          <p:spPr>
            <a:xfrm>
              <a:off x="0" y="-76200"/>
              <a:ext cx="1473430" cy="400965"/>
            </a:xfrm>
            <a:prstGeom prst="rect">
              <a:avLst/>
            </a:prstGeom>
          </p:spPr>
          <p:txBody>
            <a:bodyPr lIns="50800" tIns="50800" rIns="50800" bIns="50800" rtlCol="0" anchor="ctr"/>
            <a:lstStyle/>
            <a:p>
              <a:pPr algn="ctr">
                <a:lnSpc>
                  <a:spcPts val="5880"/>
                </a:lnSpc>
              </a:pPr>
              <a:r>
                <a:rPr lang="en-US" sz="4200" b="1">
                  <a:solidFill>
                    <a:srgbClr val="EFC034"/>
                  </a:solidFill>
                  <a:latin typeface="Montserrat Bold" panose="00000800000000000000"/>
                </a:rPr>
                <a:t>NỘI DUNG</a:t>
              </a:r>
            </a:p>
          </p:txBody>
        </p:sp>
      </p:grpSp>
      <p:grpSp>
        <p:nvGrpSpPr>
          <p:cNvPr id="16" name="Group 16"/>
          <p:cNvGrpSpPr/>
          <p:nvPr/>
        </p:nvGrpSpPr>
        <p:grpSpPr>
          <a:xfrm>
            <a:off x="3760886" y="3334759"/>
            <a:ext cx="10766228" cy="1101405"/>
            <a:chOff x="0" y="0"/>
            <a:chExt cx="3031375" cy="310115"/>
          </a:xfrm>
        </p:grpSpPr>
        <p:sp>
          <p:nvSpPr>
            <p:cNvPr id="17" name="Freeform 17"/>
            <p:cNvSpPr/>
            <p:nvPr/>
          </p:nvSpPr>
          <p:spPr>
            <a:xfrm>
              <a:off x="0" y="0"/>
              <a:ext cx="3031375" cy="310115"/>
            </a:xfrm>
            <a:custGeom>
              <a:avLst/>
              <a:gdLst/>
              <a:ahLst/>
              <a:cxnLst/>
              <a:rect l="l" t="t" r="r" b="b"/>
              <a:pathLst>
                <a:path w="3031375" h="310115">
                  <a:moveTo>
                    <a:pt x="34052" y="0"/>
                  </a:moveTo>
                  <a:lnTo>
                    <a:pt x="2997322" y="0"/>
                  </a:lnTo>
                  <a:cubicBezTo>
                    <a:pt x="3006354" y="0"/>
                    <a:pt x="3015015" y="3588"/>
                    <a:pt x="3021401" y="9974"/>
                  </a:cubicBezTo>
                  <a:cubicBezTo>
                    <a:pt x="3027787" y="16360"/>
                    <a:pt x="3031375" y="25021"/>
                    <a:pt x="3031375" y="34052"/>
                  </a:cubicBezTo>
                  <a:lnTo>
                    <a:pt x="3031375" y="276063"/>
                  </a:lnTo>
                  <a:cubicBezTo>
                    <a:pt x="3031375" y="285094"/>
                    <a:pt x="3027787" y="293756"/>
                    <a:pt x="3021401" y="300142"/>
                  </a:cubicBezTo>
                  <a:cubicBezTo>
                    <a:pt x="3015015" y="306528"/>
                    <a:pt x="3006354" y="310115"/>
                    <a:pt x="2997322" y="310115"/>
                  </a:cubicBezTo>
                  <a:lnTo>
                    <a:pt x="34052" y="310115"/>
                  </a:lnTo>
                  <a:cubicBezTo>
                    <a:pt x="15246" y="310115"/>
                    <a:pt x="0" y="294870"/>
                    <a:pt x="0" y="276063"/>
                  </a:cubicBezTo>
                  <a:lnTo>
                    <a:pt x="0" y="34052"/>
                  </a:lnTo>
                  <a:cubicBezTo>
                    <a:pt x="0" y="25021"/>
                    <a:pt x="3588" y="16360"/>
                    <a:pt x="9974" y="9974"/>
                  </a:cubicBezTo>
                  <a:cubicBezTo>
                    <a:pt x="16360" y="3588"/>
                    <a:pt x="25021" y="0"/>
                    <a:pt x="34052" y="0"/>
                  </a:cubicBezTo>
                  <a:close/>
                </a:path>
              </a:pathLst>
            </a:custGeom>
            <a:solidFill>
              <a:srgbClr val="7EE8FF"/>
            </a:solidFill>
            <a:ln w="28575" cap="rnd">
              <a:solidFill>
                <a:srgbClr val="000000"/>
              </a:solidFill>
              <a:prstDash val="solid"/>
              <a:round/>
            </a:ln>
          </p:spPr>
        </p:sp>
        <p:sp>
          <p:nvSpPr>
            <p:cNvPr id="18" name="TextBox 18"/>
            <p:cNvSpPr txBox="1"/>
            <p:nvPr/>
          </p:nvSpPr>
          <p:spPr>
            <a:xfrm>
              <a:off x="0" y="-76200"/>
              <a:ext cx="3031375" cy="386315"/>
            </a:xfrm>
            <a:prstGeom prst="rect">
              <a:avLst/>
            </a:prstGeom>
          </p:spPr>
          <p:txBody>
            <a:bodyPr lIns="50800" tIns="50800" rIns="50800" bIns="50800" rtlCol="0" anchor="ctr"/>
            <a:lstStyle/>
            <a:p>
              <a:pPr algn="ctr">
                <a:lnSpc>
                  <a:spcPts val="5320"/>
                </a:lnSpc>
              </a:pPr>
              <a:r>
                <a:rPr lang="en-US" sz="3800" b="1">
                  <a:solidFill>
                    <a:srgbClr val="FF0759"/>
                  </a:solidFill>
                  <a:latin typeface="Montserrat Bold" panose="00000800000000000000"/>
                </a:rPr>
                <a:t> ĐẶT VẤN ĐỀ </a:t>
              </a:r>
            </a:p>
          </p:txBody>
        </p:sp>
      </p:grpSp>
      <p:grpSp>
        <p:nvGrpSpPr>
          <p:cNvPr id="19" name="Group 19"/>
          <p:cNvGrpSpPr/>
          <p:nvPr/>
        </p:nvGrpSpPr>
        <p:grpSpPr>
          <a:xfrm>
            <a:off x="3760886" y="6493564"/>
            <a:ext cx="10766228" cy="1101405"/>
            <a:chOff x="0" y="0"/>
            <a:chExt cx="3031375" cy="310115"/>
          </a:xfrm>
        </p:grpSpPr>
        <p:sp>
          <p:nvSpPr>
            <p:cNvPr id="20" name="Freeform 20"/>
            <p:cNvSpPr/>
            <p:nvPr/>
          </p:nvSpPr>
          <p:spPr>
            <a:xfrm>
              <a:off x="0" y="0"/>
              <a:ext cx="3031375" cy="310115"/>
            </a:xfrm>
            <a:custGeom>
              <a:avLst/>
              <a:gdLst/>
              <a:ahLst/>
              <a:cxnLst/>
              <a:rect l="l" t="t" r="r" b="b"/>
              <a:pathLst>
                <a:path w="3031375" h="310115">
                  <a:moveTo>
                    <a:pt x="34052" y="0"/>
                  </a:moveTo>
                  <a:lnTo>
                    <a:pt x="2997322" y="0"/>
                  </a:lnTo>
                  <a:cubicBezTo>
                    <a:pt x="3006354" y="0"/>
                    <a:pt x="3015015" y="3588"/>
                    <a:pt x="3021401" y="9974"/>
                  </a:cubicBezTo>
                  <a:cubicBezTo>
                    <a:pt x="3027787" y="16360"/>
                    <a:pt x="3031375" y="25021"/>
                    <a:pt x="3031375" y="34052"/>
                  </a:cubicBezTo>
                  <a:lnTo>
                    <a:pt x="3031375" y="276063"/>
                  </a:lnTo>
                  <a:cubicBezTo>
                    <a:pt x="3031375" y="285094"/>
                    <a:pt x="3027787" y="293756"/>
                    <a:pt x="3021401" y="300142"/>
                  </a:cubicBezTo>
                  <a:cubicBezTo>
                    <a:pt x="3015015" y="306528"/>
                    <a:pt x="3006354" y="310115"/>
                    <a:pt x="2997322" y="310115"/>
                  </a:cubicBezTo>
                  <a:lnTo>
                    <a:pt x="34052" y="310115"/>
                  </a:lnTo>
                  <a:cubicBezTo>
                    <a:pt x="15246" y="310115"/>
                    <a:pt x="0" y="294870"/>
                    <a:pt x="0" y="276063"/>
                  </a:cubicBezTo>
                  <a:lnTo>
                    <a:pt x="0" y="34052"/>
                  </a:lnTo>
                  <a:cubicBezTo>
                    <a:pt x="0" y="25021"/>
                    <a:pt x="3588" y="16360"/>
                    <a:pt x="9974" y="9974"/>
                  </a:cubicBezTo>
                  <a:cubicBezTo>
                    <a:pt x="16360" y="3588"/>
                    <a:pt x="25021" y="0"/>
                    <a:pt x="34052" y="0"/>
                  </a:cubicBezTo>
                  <a:close/>
                </a:path>
              </a:pathLst>
            </a:custGeom>
            <a:solidFill>
              <a:srgbClr val="7EE8FF"/>
            </a:solidFill>
            <a:ln w="28575" cap="rnd">
              <a:solidFill>
                <a:srgbClr val="000000"/>
              </a:solidFill>
              <a:prstDash val="solid"/>
              <a:round/>
            </a:ln>
          </p:spPr>
        </p:sp>
        <p:sp>
          <p:nvSpPr>
            <p:cNvPr id="21" name="TextBox 21"/>
            <p:cNvSpPr txBox="1"/>
            <p:nvPr/>
          </p:nvSpPr>
          <p:spPr>
            <a:xfrm>
              <a:off x="0" y="-76200"/>
              <a:ext cx="3031375" cy="386315"/>
            </a:xfrm>
            <a:prstGeom prst="rect">
              <a:avLst/>
            </a:prstGeom>
          </p:spPr>
          <p:txBody>
            <a:bodyPr lIns="50800" tIns="50800" rIns="50800" bIns="50800" rtlCol="0" anchor="ctr"/>
            <a:lstStyle/>
            <a:p>
              <a:pPr algn="ctr">
                <a:lnSpc>
                  <a:spcPts val="5320"/>
                </a:lnSpc>
              </a:pPr>
              <a:r>
                <a:rPr lang="en-US" sz="3800" b="1">
                  <a:solidFill>
                    <a:srgbClr val="FF0759"/>
                  </a:solidFill>
                  <a:latin typeface="Montserrat Bold" panose="00000800000000000000"/>
                </a:rPr>
                <a:t>KẾT QUẢ - ĐÁNH GIÁ</a:t>
              </a:r>
            </a:p>
          </p:txBody>
        </p:sp>
      </p:grpSp>
      <p:grpSp>
        <p:nvGrpSpPr>
          <p:cNvPr id="22" name="Group 22"/>
          <p:cNvGrpSpPr/>
          <p:nvPr/>
        </p:nvGrpSpPr>
        <p:grpSpPr>
          <a:xfrm>
            <a:off x="3760886" y="8071220"/>
            <a:ext cx="10766228" cy="1101405"/>
            <a:chOff x="0" y="0"/>
            <a:chExt cx="3031375" cy="310115"/>
          </a:xfrm>
        </p:grpSpPr>
        <p:sp>
          <p:nvSpPr>
            <p:cNvPr id="23" name="Freeform 23"/>
            <p:cNvSpPr/>
            <p:nvPr/>
          </p:nvSpPr>
          <p:spPr>
            <a:xfrm>
              <a:off x="0" y="0"/>
              <a:ext cx="3031375" cy="310115"/>
            </a:xfrm>
            <a:custGeom>
              <a:avLst/>
              <a:gdLst/>
              <a:ahLst/>
              <a:cxnLst/>
              <a:rect l="l" t="t" r="r" b="b"/>
              <a:pathLst>
                <a:path w="3031375" h="310115">
                  <a:moveTo>
                    <a:pt x="34052" y="0"/>
                  </a:moveTo>
                  <a:lnTo>
                    <a:pt x="2997322" y="0"/>
                  </a:lnTo>
                  <a:cubicBezTo>
                    <a:pt x="3006354" y="0"/>
                    <a:pt x="3015015" y="3588"/>
                    <a:pt x="3021401" y="9974"/>
                  </a:cubicBezTo>
                  <a:cubicBezTo>
                    <a:pt x="3027787" y="16360"/>
                    <a:pt x="3031375" y="25021"/>
                    <a:pt x="3031375" y="34052"/>
                  </a:cubicBezTo>
                  <a:lnTo>
                    <a:pt x="3031375" y="276063"/>
                  </a:lnTo>
                  <a:cubicBezTo>
                    <a:pt x="3031375" y="285094"/>
                    <a:pt x="3027787" y="293756"/>
                    <a:pt x="3021401" y="300142"/>
                  </a:cubicBezTo>
                  <a:cubicBezTo>
                    <a:pt x="3015015" y="306528"/>
                    <a:pt x="3006354" y="310115"/>
                    <a:pt x="2997322" y="310115"/>
                  </a:cubicBezTo>
                  <a:lnTo>
                    <a:pt x="34052" y="310115"/>
                  </a:lnTo>
                  <a:cubicBezTo>
                    <a:pt x="15246" y="310115"/>
                    <a:pt x="0" y="294870"/>
                    <a:pt x="0" y="276063"/>
                  </a:cubicBezTo>
                  <a:lnTo>
                    <a:pt x="0" y="34052"/>
                  </a:lnTo>
                  <a:cubicBezTo>
                    <a:pt x="0" y="25021"/>
                    <a:pt x="3588" y="16360"/>
                    <a:pt x="9974" y="9974"/>
                  </a:cubicBezTo>
                  <a:cubicBezTo>
                    <a:pt x="16360" y="3588"/>
                    <a:pt x="25021" y="0"/>
                    <a:pt x="34052" y="0"/>
                  </a:cubicBezTo>
                  <a:close/>
                </a:path>
              </a:pathLst>
            </a:custGeom>
            <a:solidFill>
              <a:srgbClr val="7EE8FF"/>
            </a:solidFill>
            <a:ln w="28575" cap="rnd">
              <a:solidFill>
                <a:srgbClr val="000000"/>
              </a:solidFill>
              <a:prstDash val="solid"/>
              <a:round/>
            </a:ln>
          </p:spPr>
        </p:sp>
        <p:sp>
          <p:nvSpPr>
            <p:cNvPr id="24" name="TextBox 24"/>
            <p:cNvSpPr txBox="1"/>
            <p:nvPr/>
          </p:nvSpPr>
          <p:spPr>
            <a:xfrm>
              <a:off x="0" y="-76200"/>
              <a:ext cx="3031375" cy="386315"/>
            </a:xfrm>
            <a:prstGeom prst="rect">
              <a:avLst/>
            </a:prstGeom>
          </p:spPr>
          <p:txBody>
            <a:bodyPr lIns="50800" tIns="50800" rIns="50800" bIns="50800" rtlCol="0" anchor="ctr"/>
            <a:lstStyle/>
            <a:p>
              <a:pPr algn="ctr">
                <a:lnSpc>
                  <a:spcPts val="5320"/>
                </a:lnSpc>
              </a:pPr>
              <a:r>
                <a:rPr lang="en-US" sz="3800" b="1">
                  <a:solidFill>
                    <a:srgbClr val="FF0759"/>
                  </a:solidFill>
                  <a:latin typeface="Montserrat Bold" panose="00000800000000000000"/>
                </a:rPr>
                <a:t>KẾT LUẬN - HƯỚNG PHÁT TRIỂN</a:t>
              </a:r>
            </a:p>
          </p:txBody>
        </p:sp>
      </p:grpSp>
      <p:grpSp>
        <p:nvGrpSpPr>
          <p:cNvPr id="25" name="Group 25"/>
          <p:cNvGrpSpPr/>
          <p:nvPr/>
        </p:nvGrpSpPr>
        <p:grpSpPr>
          <a:xfrm>
            <a:off x="3760886" y="4915909"/>
            <a:ext cx="10766228" cy="1101405"/>
            <a:chOff x="0" y="0"/>
            <a:chExt cx="3031375" cy="310115"/>
          </a:xfrm>
        </p:grpSpPr>
        <p:sp>
          <p:nvSpPr>
            <p:cNvPr id="26" name="Freeform 26"/>
            <p:cNvSpPr/>
            <p:nvPr/>
          </p:nvSpPr>
          <p:spPr>
            <a:xfrm>
              <a:off x="0" y="0"/>
              <a:ext cx="3031375" cy="310115"/>
            </a:xfrm>
            <a:custGeom>
              <a:avLst/>
              <a:gdLst/>
              <a:ahLst/>
              <a:cxnLst/>
              <a:rect l="l" t="t" r="r" b="b"/>
              <a:pathLst>
                <a:path w="3031375" h="310115">
                  <a:moveTo>
                    <a:pt x="34052" y="0"/>
                  </a:moveTo>
                  <a:lnTo>
                    <a:pt x="2997322" y="0"/>
                  </a:lnTo>
                  <a:cubicBezTo>
                    <a:pt x="3006354" y="0"/>
                    <a:pt x="3015015" y="3588"/>
                    <a:pt x="3021401" y="9974"/>
                  </a:cubicBezTo>
                  <a:cubicBezTo>
                    <a:pt x="3027787" y="16360"/>
                    <a:pt x="3031375" y="25021"/>
                    <a:pt x="3031375" y="34052"/>
                  </a:cubicBezTo>
                  <a:lnTo>
                    <a:pt x="3031375" y="276063"/>
                  </a:lnTo>
                  <a:cubicBezTo>
                    <a:pt x="3031375" y="285094"/>
                    <a:pt x="3027787" y="293756"/>
                    <a:pt x="3021401" y="300142"/>
                  </a:cubicBezTo>
                  <a:cubicBezTo>
                    <a:pt x="3015015" y="306528"/>
                    <a:pt x="3006354" y="310115"/>
                    <a:pt x="2997322" y="310115"/>
                  </a:cubicBezTo>
                  <a:lnTo>
                    <a:pt x="34052" y="310115"/>
                  </a:lnTo>
                  <a:cubicBezTo>
                    <a:pt x="15246" y="310115"/>
                    <a:pt x="0" y="294870"/>
                    <a:pt x="0" y="276063"/>
                  </a:cubicBezTo>
                  <a:lnTo>
                    <a:pt x="0" y="34052"/>
                  </a:lnTo>
                  <a:cubicBezTo>
                    <a:pt x="0" y="25021"/>
                    <a:pt x="3588" y="16360"/>
                    <a:pt x="9974" y="9974"/>
                  </a:cubicBezTo>
                  <a:cubicBezTo>
                    <a:pt x="16360" y="3588"/>
                    <a:pt x="25021" y="0"/>
                    <a:pt x="34052" y="0"/>
                  </a:cubicBezTo>
                  <a:close/>
                </a:path>
              </a:pathLst>
            </a:custGeom>
            <a:solidFill>
              <a:srgbClr val="7EE8FF"/>
            </a:solidFill>
            <a:ln w="28575" cap="rnd">
              <a:solidFill>
                <a:srgbClr val="000000"/>
              </a:solidFill>
              <a:prstDash val="solid"/>
              <a:round/>
            </a:ln>
          </p:spPr>
        </p:sp>
        <p:sp>
          <p:nvSpPr>
            <p:cNvPr id="27" name="TextBox 27"/>
            <p:cNvSpPr txBox="1"/>
            <p:nvPr/>
          </p:nvSpPr>
          <p:spPr>
            <a:xfrm>
              <a:off x="0" y="-76200"/>
              <a:ext cx="3031375" cy="386315"/>
            </a:xfrm>
            <a:prstGeom prst="rect">
              <a:avLst/>
            </a:prstGeom>
          </p:spPr>
          <p:txBody>
            <a:bodyPr lIns="50800" tIns="50800" rIns="50800" bIns="50800" rtlCol="0" anchor="ctr"/>
            <a:lstStyle/>
            <a:p>
              <a:pPr algn="ctr">
                <a:lnSpc>
                  <a:spcPts val="5320"/>
                </a:lnSpc>
              </a:pPr>
              <a:r>
                <a:rPr lang="en-US" sz="3800" b="1">
                  <a:solidFill>
                    <a:srgbClr val="FF0759"/>
                  </a:solidFill>
                  <a:latin typeface="Montserrat Bold" panose="00000800000000000000"/>
                </a:rPr>
                <a:t>GIẢI QUYẾT VẤN ĐỀ </a:t>
              </a:r>
            </a:p>
          </p:txBody>
        </p:sp>
      </p:grpSp>
      <p:grpSp>
        <p:nvGrpSpPr>
          <p:cNvPr id="28" name="Group 28"/>
          <p:cNvGrpSpPr/>
          <p:nvPr/>
        </p:nvGrpSpPr>
        <p:grpSpPr>
          <a:xfrm>
            <a:off x="2105247" y="3256442"/>
            <a:ext cx="1258039" cy="125803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47625" cap="sq">
              <a:solidFill>
                <a:srgbClr val="3D3511"/>
              </a:solidFill>
              <a:prstDash val="solid"/>
              <a:miter/>
            </a:ln>
          </p:spPr>
        </p:sp>
        <p:sp>
          <p:nvSpPr>
            <p:cNvPr id="30" name="TextBox 30"/>
            <p:cNvSpPr txBox="1"/>
            <p:nvPr/>
          </p:nvSpPr>
          <p:spPr>
            <a:xfrm>
              <a:off x="76200" y="0"/>
              <a:ext cx="660400" cy="736600"/>
            </a:xfrm>
            <a:prstGeom prst="rect">
              <a:avLst/>
            </a:prstGeom>
          </p:spPr>
          <p:txBody>
            <a:bodyPr lIns="50800" tIns="50800" rIns="50800" bIns="50800" rtlCol="0" anchor="ctr"/>
            <a:lstStyle/>
            <a:p>
              <a:pPr algn="ctr">
                <a:lnSpc>
                  <a:spcPts val="5320"/>
                </a:lnSpc>
              </a:pPr>
              <a:r>
                <a:rPr lang="en-US" sz="3800" b="1">
                  <a:solidFill>
                    <a:srgbClr val="000000"/>
                  </a:solidFill>
                  <a:latin typeface="Montserrat Bold" panose="00000800000000000000"/>
                </a:rPr>
                <a:t>I</a:t>
              </a:r>
            </a:p>
          </p:txBody>
        </p:sp>
      </p:grpSp>
      <p:sp>
        <p:nvSpPr>
          <p:cNvPr id="31" name="TextBox 31"/>
          <p:cNvSpPr txBox="1"/>
          <p:nvPr/>
        </p:nvSpPr>
        <p:spPr>
          <a:xfrm>
            <a:off x="11658600" y="9639300"/>
            <a:ext cx="4364990"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
        <p:nvSpPr>
          <p:cNvPr id="32" name="TextBox 32"/>
          <p:cNvSpPr txBox="1"/>
          <p:nvPr/>
        </p:nvSpPr>
        <p:spPr>
          <a:xfrm>
            <a:off x="17542135" y="9495394"/>
            <a:ext cx="2032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2</a:t>
            </a:r>
          </a:p>
        </p:txBody>
      </p:sp>
      <p:grpSp>
        <p:nvGrpSpPr>
          <p:cNvPr id="33" name="Group 33"/>
          <p:cNvGrpSpPr/>
          <p:nvPr/>
        </p:nvGrpSpPr>
        <p:grpSpPr>
          <a:xfrm>
            <a:off x="2105247" y="4837592"/>
            <a:ext cx="1258039" cy="12580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47625" cap="sq">
              <a:solidFill>
                <a:srgbClr val="3D3511"/>
              </a:solidFill>
              <a:prstDash val="solid"/>
              <a:miter/>
            </a:ln>
          </p:spPr>
        </p:sp>
        <p:sp>
          <p:nvSpPr>
            <p:cNvPr id="35" name="TextBox 35"/>
            <p:cNvSpPr txBox="1"/>
            <p:nvPr/>
          </p:nvSpPr>
          <p:spPr>
            <a:xfrm>
              <a:off x="76200" y="0"/>
              <a:ext cx="660400" cy="736600"/>
            </a:xfrm>
            <a:prstGeom prst="rect">
              <a:avLst/>
            </a:prstGeom>
          </p:spPr>
          <p:txBody>
            <a:bodyPr lIns="50800" tIns="50800" rIns="50800" bIns="50800" rtlCol="0" anchor="ctr"/>
            <a:lstStyle/>
            <a:p>
              <a:pPr algn="ctr">
                <a:lnSpc>
                  <a:spcPts val="5320"/>
                </a:lnSpc>
              </a:pPr>
              <a:r>
                <a:rPr lang="en-US" sz="3800" b="1">
                  <a:solidFill>
                    <a:srgbClr val="000000"/>
                  </a:solidFill>
                  <a:latin typeface="Montserrat Bold" panose="00000800000000000000"/>
                </a:rPr>
                <a:t>II</a:t>
              </a:r>
            </a:p>
          </p:txBody>
        </p:sp>
      </p:grpSp>
      <p:grpSp>
        <p:nvGrpSpPr>
          <p:cNvPr id="36" name="Group 36"/>
          <p:cNvGrpSpPr/>
          <p:nvPr/>
        </p:nvGrpSpPr>
        <p:grpSpPr>
          <a:xfrm>
            <a:off x="2105247" y="6419481"/>
            <a:ext cx="1258039" cy="125803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47625" cap="sq">
              <a:solidFill>
                <a:srgbClr val="3D3511"/>
              </a:solidFill>
              <a:prstDash val="solid"/>
              <a:miter/>
            </a:ln>
          </p:spPr>
        </p:sp>
        <p:sp>
          <p:nvSpPr>
            <p:cNvPr id="38" name="TextBox 38"/>
            <p:cNvSpPr txBox="1"/>
            <p:nvPr/>
          </p:nvSpPr>
          <p:spPr>
            <a:xfrm>
              <a:off x="76200" y="0"/>
              <a:ext cx="660400" cy="736600"/>
            </a:xfrm>
            <a:prstGeom prst="rect">
              <a:avLst/>
            </a:prstGeom>
          </p:spPr>
          <p:txBody>
            <a:bodyPr lIns="50800" tIns="50800" rIns="50800" bIns="50800" rtlCol="0" anchor="ctr"/>
            <a:lstStyle/>
            <a:p>
              <a:pPr algn="ctr">
                <a:lnSpc>
                  <a:spcPts val="5320"/>
                </a:lnSpc>
              </a:pPr>
              <a:r>
                <a:rPr lang="en-US" sz="3800" b="1">
                  <a:solidFill>
                    <a:srgbClr val="000000"/>
                  </a:solidFill>
                  <a:latin typeface="Montserrat Bold" panose="00000800000000000000"/>
                </a:rPr>
                <a:t>III</a:t>
              </a:r>
            </a:p>
          </p:txBody>
        </p:sp>
      </p:grpSp>
      <p:grpSp>
        <p:nvGrpSpPr>
          <p:cNvPr id="39" name="Group 39"/>
          <p:cNvGrpSpPr/>
          <p:nvPr/>
        </p:nvGrpSpPr>
        <p:grpSpPr>
          <a:xfrm>
            <a:off x="2105247" y="8019989"/>
            <a:ext cx="1258039" cy="125803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47625" cap="sq">
              <a:solidFill>
                <a:srgbClr val="3D3511"/>
              </a:solidFill>
              <a:prstDash val="solid"/>
              <a:miter/>
            </a:ln>
          </p:spPr>
        </p:sp>
        <p:sp>
          <p:nvSpPr>
            <p:cNvPr id="41" name="TextBox 41"/>
            <p:cNvSpPr txBox="1"/>
            <p:nvPr/>
          </p:nvSpPr>
          <p:spPr>
            <a:xfrm>
              <a:off x="76200" y="0"/>
              <a:ext cx="660400" cy="736600"/>
            </a:xfrm>
            <a:prstGeom prst="rect">
              <a:avLst/>
            </a:prstGeom>
          </p:spPr>
          <p:txBody>
            <a:bodyPr lIns="50800" tIns="50800" rIns="50800" bIns="50800" rtlCol="0" anchor="ctr"/>
            <a:lstStyle/>
            <a:p>
              <a:pPr algn="ctr">
                <a:lnSpc>
                  <a:spcPts val="5320"/>
                </a:lnSpc>
              </a:pPr>
              <a:r>
                <a:rPr lang="en-US" sz="3800" b="1">
                  <a:solidFill>
                    <a:srgbClr val="000000"/>
                  </a:solidFill>
                  <a:latin typeface="Montserrat Bold" panose="00000800000000000000"/>
                </a:rPr>
                <a:t>IV</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1" name="Group 11"/>
          <p:cNvGrpSpPr/>
          <p:nvPr/>
        </p:nvGrpSpPr>
        <p:grpSpPr>
          <a:xfrm>
            <a:off x="5639055" y="788779"/>
            <a:ext cx="7009889" cy="1233093"/>
            <a:chOff x="0" y="0"/>
            <a:chExt cx="1846226" cy="324765"/>
          </a:xfrm>
        </p:grpSpPr>
        <p:sp>
          <p:nvSpPr>
            <p:cNvPr id="12" name="Freeform 12"/>
            <p:cNvSpPr/>
            <p:nvPr/>
          </p:nvSpPr>
          <p:spPr>
            <a:xfrm>
              <a:off x="0" y="0"/>
              <a:ext cx="1846226" cy="324765"/>
            </a:xfrm>
            <a:custGeom>
              <a:avLst/>
              <a:gdLst/>
              <a:ahLst/>
              <a:cxnLst/>
              <a:rect l="l" t="t" r="r" b="b"/>
              <a:pathLst>
                <a:path w="1846226" h="324765">
                  <a:moveTo>
                    <a:pt x="0" y="0"/>
                  </a:moveTo>
                  <a:lnTo>
                    <a:pt x="1846226" y="0"/>
                  </a:lnTo>
                  <a:lnTo>
                    <a:pt x="1846226"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3" name="TextBox 13"/>
            <p:cNvSpPr txBox="1"/>
            <p:nvPr/>
          </p:nvSpPr>
          <p:spPr>
            <a:xfrm>
              <a:off x="0" y="-66675"/>
              <a:ext cx="1846226"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III. KẾT QUẢ - ĐÁNH GIÁ</a:t>
              </a:r>
            </a:p>
          </p:txBody>
        </p:sp>
      </p:grpSp>
      <p:sp>
        <p:nvSpPr>
          <p:cNvPr id="15" name="TextBox 15"/>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20</a:t>
            </a:r>
          </a:p>
        </p:txBody>
      </p:sp>
      <p:sp>
        <p:nvSpPr>
          <p:cNvPr id="16" name="TextBox 16"/>
          <p:cNvSpPr txBox="1"/>
          <p:nvPr/>
        </p:nvSpPr>
        <p:spPr>
          <a:xfrm>
            <a:off x="179424" y="2334671"/>
            <a:ext cx="9526585"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ĐÁNH GIÁ HOẠT ĐỘNG BLE GATEWAY </a:t>
            </a:r>
          </a:p>
        </p:txBody>
      </p:sp>
      <p:sp>
        <p:nvSpPr>
          <p:cNvPr id="17" name="TextBox 17"/>
          <p:cNvSpPr txBox="1"/>
          <p:nvPr/>
        </p:nvSpPr>
        <p:spPr>
          <a:xfrm>
            <a:off x="2999061" y="7965434"/>
            <a:ext cx="11546582"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Khoảng thời gian tính vị trí từ khi nhận được dữ liệu là gần 1s  </a:t>
            </a:r>
          </a:p>
        </p:txBody>
      </p:sp>
      <p:grpSp>
        <p:nvGrpSpPr>
          <p:cNvPr id="18" name="Group 18"/>
          <p:cNvGrpSpPr/>
          <p:nvPr/>
        </p:nvGrpSpPr>
        <p:grpSpPr>
          <a:xfrm>
            <a:off x="3863305" y="3488941"/>
            <a:ext cx="9818093" cy="3309119"/>
            <a:chOff x="0" y="0"/>
            <a:chExt cx="13090791" cy="4412158"/>
          </a:xfrm>
        </p:grpSpPr>
        <p:sp>
          <p:nvSpPr>
            <p:cNvPr id="19" name="Freeform 19"/>
            <p:cNvSpPr/>
            <p:nvPr/>
          </p:nvSpPr>
          <p:spPr>
            <a:xfrm>
              <a:off x="0" y="0"/>
              <a:ext cx="13090791" cy="4412158"/>
            </a:xfrm>
            <a:custGeom>
              <a:avLst/>
              <a:gdLst/>
              <a:ahLst/>
              <a:cxnLst/>
              <a:rect l="l" t="t" r="r" b="b"/>
              <a:pathLst>
                <a:path w="13090791" h="4412158">
                  <a:moveTo>
                    <a:pt x="0" y="0"/>
                  </a:moveTo>
                  <a:lnTo>
                    <a:pt x="13090791" y="0"/>
                  </a:lnTo>
                  <a:lnTo>
                    <a:pt x="13090791" y="4412158"/>
                  </a:lnTo>
                  <a:lnTo>
                    <a:pt x="0" y="4412158"/>
                  </a:lnTo>
                  <a:lnTo>
                    <a:pt x="0" y="0"/>
                  </a:lnTo>
                  <a:close/>
                </a:path>
              </a:pathLst>
            </a:custGeom>
            <a:blipFill>
              <a:blip r:embed="rId8"/>
              <a:stretch>
                <a:fillRect/>
              </a:stretch>
            </a:blipFill>
            <a:ln w="9525" cap="sq">
              <a:solidFill>
                <a:srgbClr val="000000"/>
              </a:solidFill>
              <a:prstDash val="solid"/>
              <a:miter/>
            </a:ln>
          </p:spPr>
        </p:sp>
        <p:sp>
          <p:nvSpPr>
            <p:cNvPr id="20" name="AutoShape 20"/>
            <p:cNvSpPr/>
            <p:nvPr/>
          </p:nvSpPr>
          <p:spPr>
            <a:xfrm>
              <a:off x="0" y="538983"/>
              <a:ext cx="3632825" cy="0"/>
            </a:xfrm>
            <a:prstGeom prst="line">
              <a:avLst/>
            </a:prstGeom>
            <a:ln w="63500" cap="flat">
              <a:solidFill>
                <a:srgbClr val="FF2855"/>
              </a:solidFill>
              <a:prstDash val="lgDash"/>
              <a:headEnd type="none" w="sm" len="sm"/>
              <a:tailEnd type="none" w="sm" len="sm"/>
            </a:ln>
          </p:spPr>
        </p:sp>
        <p:sp>
          <p:nvSpPr>
            <p:cNvPr id="21" name="AutoShape 21"/>
            <p:cNvSpPr/>
            <p:nvPr/>
          </p:nvSpPr>
          <p:spPr>
            <a:xfrm flipV="1">
              <a:off x="0" y="4323259"/>
              <a:ext cx="3632825" cy="0"/>
            </a:xfrm>
            <a:prstGeom prst="line">
              <a:avLst/>
            </a:prstGeom>
            <a:ln w="63500" cap="flat">
              <a:solidFill>
                <a:srgbClr val="FF2855"/>
              </a:solidFill>
              <a:prstDash val="lgDash"/>
              <a:headEnd type="none" w="sm" len="sm"/>
              <a:tailEnd type="none" w="sm" len="sm"/>
            </a:ln>
          </p:spPr>
        </p:sp>
      </p:grpSp>
      <p:sp>
        <p:nvSpPr>
          <p:cNvPr id="22" name="TextBox 22"/>
          <p:cNvSpPr txBox="1"/>
          <p:nvPr/>
        </p:nvSpPr>
        <p:spPr>
          <a:xfrm>
            <a:off x="9715823" y="6326254"/>
            <a:ext cx="3965575"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 Monitor arduino IDE </a:t>
            </a:r>
          </a:p>
        </p:txBody>
      </p:sp>
      <p:sp>
        <p:nvSpPr>
          <p:cNvPr id="23" name="TextBox 23"/>
          <p:cNvSpPr txBox="1"/>
          <p:nvPr/>
        </p:nvSpPr>
        <p:spPr>
          <a:xfrm>
            <a:off x="3863305" y="6950459"/>
            <a:ext cx="8699632" cy="502285"/>
          </a:xfrm>
          <a:prstGeom prst="rect">
            <a:avLst/>
          </a:prstGeom>
        </p:spPr>
        <p:txBody>
          <a:bodyPr lIns="0" tIns="0" rIns="0" bIns="0" rtlCol="0" anchor="t">
            <a:spAutoFit/>
          </a:bodyPr>
          <a:lstStyle/>
          <a:p>
            <a:pPr algn="ctr">
              <a:lnSpc>
                <a:spcPts val="3920"/>
              </a:lnSpc>
            </a:pPr>
            <a:r>
              <a:rPr lang="en-US" sz="2800" b="1">
                <a:solidFill>
                  <a:srgbClr val="131416"/>
                </a:solidFill>
                <a:latin typeface="Montserrat Bold" panose="00000800000000000000"/>
              </a:rPr>
              <a:t> Thời gian: 00:59:09.003( 0 giờ, 59 phút, 9 giây) </a:t>
            </a:r>
          </a:p>
        </p:txBody>
      </p:sp>
      <p:grpSp>
        <p:nvGrpSpPr>
          <p:cNvPr id="24" name="Group 24"/>
          <p:cNvGrpSpPr/>
          <p:nvPr/>
        </p:nvGrpSpPr>
        <p:grpSpPr>
          <a:xfrm>
            <a:off x="6490204" y="6030780"/>
            <a:ext cx="1873859" cy="767280"/>
            <a:chOff x="0" y="0"/>
            <a:chExt cx="493527" cy="202082"/>
          </a:xfrm>
        </p:grpSpPr>
        <p:sp>
          <p:nvSpPr>
            <p:cNvPr id="25" name="Freeform 25"/>
            <p:cNvSpPr/>
            <p:nvPr/>
          </p:nvSpPr>
          <p:spPr>
            <a:xfrm>
              <a:off x="0" y="0"/>
              <a:ext cx="493527" cy="202082"/>
            </a:xfrm>
            <a:custGeom>
              <a:avLst/>
              <a:gdLst/>
              <a:ahLst/>
              <a:cxnLst/>
              <a:rect l="l" t="t" r="r" b="b"/>
              <a:pathLst>
                <a:path w="493527" h="202082">
                  <a:moveTo>
                    <a:pt x="101041" y="0"/>
                  </a:moveTo>
                  <a:lnTo>
                    <a:pt x="392486" y="0"/>
                  </a:lnTo>
                  <a:cubicBezTo>
                    <a:pt x="419284" y="0"/>
                    <a:pt x="444984" y="10645"/>
                    <a:pt x="463933" y="29594"/>
                  </a:cubicBezTo>
                  <a:cubicBezTo>
                    <a:pt x="482881" y="48543"/>
                    <a:pt x="493527" y="74243"/>
                    <a:pt x="493527" y="101041"/>
                  </a:cubicBezTo>
                  <a:lnTo>
                    <a:pt x="493527" y="101041"/>
                  </a:lnTo>
                  <a:cubicBezTo>
                    <a:pt x="493527" y="127839"/>
                    <a:pt x="482881" y="153539"/>
                    <a:pt x="463933" y="172488"/>
                  </a:cubicBezTo>
                  <a:cubicBezTo>
                    <a:pt x="444984" y="191437"/>
                    <a:pt x="419284" y="202082"/>
                    <a:pt x="392486" y="202082"/>
                  </a:cubicBezTo>
                  <a:lnTo>
                    <a:pt x="101041" y="202082"/>
                  </a:lnTo>
                  <a:cubicBezTo>
                    <a:pt x="74243" y="202082"/>
                    <a:pt x="48543" y="191437"/>
                    <a:pt x="29594" y="172488"/>
                  </a:cubicBezTo>
                  <a:cubicBezTo>
                    <a:pt x="10645" y="153539"/>
                    <a:pt x="0" y="127839"/>
                    <a:pt x="0" y="101041"/>
                  </a:cubicBezTo>
                  <a:lnTo>
                    <a:pt x="0" y="101041"/>
                  </a:lnTo>
                  <a:cubicBezTo>
                    <a:pt x="0" y="74243"/>
                    <a:pt x="10645" y="48543"/>
                    <a:pt x="29594" y="29594"/>
                  </a:cubicBezTo>
                  <a:cubicBezTo>
                    <a:pt x="48543" y="10645"/>
                    <a:pt x="74243" y="0"/>
                    <a:pt x="101041" y="0"/>
                  </a:cubicBezTo>
                  <a:close/>
                </a:path>
              </a:pathLst>
            </a:custGeom>
            <a:solidFill>
              <a:srgbClr val="000000">
                <a:alpha val="0"/>
              </a:srgbClr>
            </a:solidFill>
            <a:ln w="19050" cap="rnd">
              <a:solidFill>
                <a:srgbClr val="ED0000"/>
              </a:solidFill>
              <a:prstDash val="solid"/>
              <a:round/>
            </a:ln>
          </p:spPr>
        </p:sp>
        <p:sp>
          <p:nvSpPr>
            <p:cNvPr id="26" name="TextBox 26"/>
            <p:cNvSpPr txBox="1"/>
            <p:nvPr/>
          </p:nvSpPr>
          <p:spPr>
            <a:xfrm>
              <a:off x="0" y="-38100"/>
              <a:ext cx="493527" cy="240182"/>
            </a:xfrm>
            <a:prstGeom prst="rect">
              <a:avLst/>
            </a:prstGeom>
          </p:spPr>
          <p:txBody>
            <a:bodyPr lIns="50800" tIns="50800" rIns="50800" bIns="50800" rtlCol="0" anchor="ctr"/>
            <a:lstStyle/>
            <a:p>
              <a:pPr algn="ctr">
                <a:lnSpc>
                  <a:spcPts val="2875"/>
                </a:lnSpc>
              </a:pPr>
              <a:endParaRPr b="1"/>
            </a:p>
          </p:txBody>
        </p:sp>
      </p:grpSp>
      <p:sp>
        <p:nvSpPr>
          <p:cNvPr id="40" name="TextBox 40"/>
          <p:cNvSpPr txBox="1"/>
          <p:nvPr>
            <p:custDataLst>
              <p:tags r:id="rId1"/>
            </p:custDataLst>
          </p:nvPr>
        </p:nvSpPr>
        <p:spPr>
          <a:xfrm>
            <a:off x="11353800" y="9604375"/>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1" name="Group 11"/>
          <p:cNvGrpSpPr/>
          <p:nvPr/>
        </p:nvGrpSpPr>
        <p:grpSpPr>
          <a:xfrm>
            <a:off x="5639055" y="788779"/>
            <a:ext cx="7009889" cy="1233093"/>
            <a:chOff x="0" y="0"/>
            <a:chExt cx="1846226" cy="324765"/>
          </a:xfrm>
        </p:grpSpPr>
        <p:sp>
          <p:nvSpPr>
            <p:cNvPr id="12" name="Freeform 12"/>
            <p:cNvSpPr/>
            <p:nvPr/>
          </p:nvSpPr>
          <p:spPr>
            <a:xfrm>
              <a:off x="0" y="0"/>
              <a:ext cx="1846226" cy="324765"/>
            </a:xfrm>
            <a:custGeom>
              <a:avLst/>
              <a:gdLst/>
              <a:ahLst/>
              <a:cxnLst/>
              <a:rect l="l" t="t" r="r" b="b"/>
              <a:pathLst>
                <a:path w="1846226" h="324765">
                  <a:moveTo>
                    <a:pt x="0" y="0"/>
                  </a:moveTo>
                  <a:lnTo>
                    <a:pt x="1846226" y="0"/>
                  </a:lnTo>
                  <a:lnTo>
                    <a:pt x="1846226"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3" name="TextBox 13"/>
            <p:cNvSpPr txBox="1"/>
            <p:nvPr/>
          </p:nvSpPr>
          <p:spPr>
            <a:xfrm>
              <a:off x="0" y="-66675"/>
              <a:ext cx="1846226"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III. KẾT QUẢ - ĐÁNH GIÁ</a:t>
              </a:r>
            </a:p>
          </p:txBody>
        </p:sp>
      </p:grpSp>
      <p:sp>
        <p:nvSpPr>
          <p:cNvPr id="15" name="TextBox 15"/>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21</a:t>
            </a:r>
          </a:p>
        </p:txBody>
      </p:sp>
      <p:sp>
        <p:nvSpPr>
          <p:cNvPr id="16" name="TextBox 16"/>
          <p:cNvSpPr txBox="1"/>
          <p:nvPr/>
        </p:nvSpPr>
        <p:spPr>
          <a:xfrm>
            <a:off x="179424" y="2334671"/>
            <a:ext cx="9526585"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ĐÁNH GIÁ HOẠT ĐỘNG BLE GATEWAY </a:t>
            </a:r>
          </a:p>
        </p:txBody>
      </p:sp>
      <p:sp>
        <p:nvSpPr>
          <p:cNvPr id="17" name="TextBox 17"/>
          <p:cNvSpPr txBox="1"/>
          <p:nvPr/>
        </p:nvSpPr>
        <p:spPr>
          <a:xfrm>
            <a:off x="597725" y="7952458"/>
            <a:ext cx="15950533" cy="100520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BLE gateway có khả năng kết nối với nhiều thiết bị BLE tag trong khoảng thời gian nhất định  </a:t>
            </a:r>
          </a:p>
        </p:txBody>
      </p:sp>
      <p:grpSp>
        <p:nvGrpSpPr>
          <p:cNvPr id="18" name="Group 18"/>
          <p:cNvGrpSpPr/>
          <p:nvPr/>
        </p:nvGrpSpPr>
        <p:grpSpPr>
          <a:xfrm>
            <a:off x="3238222" y="3454369"/>
            <a:ext cx="11662417" cy="4039426"/>
            <a:chOff x="0" y="0"/>
            <a:chExt cx="15549890" cy="5385901"/>
          </a:xfrm>
        </p:grpSpPr>
        <p:sp>
          <p:nvSpPr>
            <p:cNvPr id="19" name="Freeform 19"/>
            <p:cNvSpPr/>
            <p:nvPr/>
          </p:nvSpPr>
          <p:spPr>
            <a:xfrm>
              <a:off x="0" y="0"/>
              <a:ext cx="15549890" cy="5385901"/>
            </a:xfrm>
            <a:custGeom>
              <a:avLst/>
              <a:gdLst/>
              <a:ahLst/>
              <a:cxnLst/>
              <a:rect l="l" t="t" r="r" b="b"/>
              <a:pathLst>
                <a:path w="15549890" h="5385901">
                  <a:moveTo>
                    <a:pt x="0" y="0"/>
                  </a:moveTo>
                  <a:lnTo>
                    <a:pt x="15549890" y="0"/>
                  </a:lnTo>
                  <a:lnTo>
                    <a:pt x="15549890" y="5385901"/>
                  </a:lnTo>
                  <a:lnTo>
                    <a:pt x="0" y="5385901"/>
                  </a:lnTo>
                  <a:lnTo>
                    <a:pt x="0" y="0"/>
                  </a:lnTo>
                  <a:close/>
                </a:path>
              </a:pathLst>
            </a:custGeom>
            <a:blipFill>
              <a:blip r:embed="rId8"/>
              <a:stretch>
                <a:fillRect/>
              </a:stretch>
            </a:blipFill>
            <a:ln w="19050" cap="sq">
              <a:solidFill>
                <a:srgbClr val="000000"/>
              </a:solidFill>
              <a:prstDash val="solid"/>
              <a:miter/>
            </a:ln>
          </p:spPr>
        </p:sp>
        <p:sp>
          <p:nvSpPr>
            <p:cNvPr id="20" name="AutoShape 20"/>
            <p:cNvSpPr/>
            <p:nvPr/>
          </p:nvSpPr>
          <p:spPr>
            <a:xfrm flipV="1">
              <a:off x="30382" y="1331720"/>
              <a:ext cx="6316059" cy="0"/>
            </a:xfrm>
            <a:prstGeom prst="line">
              <a:avLst/>
            </a:prstGeom>
            <a:ln w="63500" cap="flat">
              <a:solidFill>
                <a:srgbClr val="FF2855"/>
              </a:solidFill>
              <a:prstDash val="lgDash"/>
              <a:headEnd type="none" w="sm" len="sm"/>
              <a:tailEnd type="none" w="sm" len="sm"/>
            </a:ln>
          </p:spPr>
        </p:sp>
        <p:sp>
          <p:nvSpPr>
            <p:cNvPr id="21" name="AutoShape 21"/>
            <p:cNvSpPr/>
            <p:nvPr/>
          </p:nvSpPr>
          <p:spPr>
            <a:xfrm>
              <a:off x="30382" y="5316051"/>
              <a:ext cx="6316059" cy="0"/>
            </a:xfrm>
            <a:prstGeom prst="line">
              <a:avLst/>
            </a:prstGeom>
            <a:ln w="63500" cap="flat">
              <a:solidFill>
                <a:srgbClr val="FF2855"/>
              </a:solidFill>
              <a:prstDash val="lgDash"/>
              <a:headEnd type="none" w="sm" len="sm"/>
              <a:tailEnd type="none" w="sm" len="sm"/>
            </a:ln>
          </p:spPr>
        </p:sp>
      </p:grpSp>
      <p:sp>
        <p:nvSpPr>
          <p:cNvPr id="22" name="TextBox 22"/>
          <p:cNvSpPr txBox="1"/>
          <p:nvPr/>
        </p:nvSpPr>
        <p:spPr>
          <a:xfrm>
            <a:off x="10935064" y="7021990"/>
            <a:ext cx="3965575"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 Monitor arduino IDE </a:t>
            </a:r>
          </a:p>
        </p:txBody>
      </p:sp>
      <p:sp>
        <p:nvSpPr>
          <p:cNvPr id="40" name="TextBox 40"/>
          <p:cNvSpPr txBox="1"/>
          <p:nvPr>
            <p:custDataLst>
              <p:tags r:id="rId1"/>
            </p:custDataLst>
          </p:nvPr>
        </p:nvSpPr>
        <p:spPr>
          <a:xfrm>
            <a:off x="11242675"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1" name="Group 11"/>
          <p:cNvGrpSpPr/>
          <p:nvPr/>
        </p:nvGrpSpPr>
        <p:grpSpPr>
          <a:xfrm>
            <a:off x="5639055" y="788779"/>
            <a:ext cx="7009889" cy="1233093"/>
            <a:chOff x="0" y="0"/>
            <a:chExt cx="1846226" cy="324765"/>
          </a:xfrm>
        </p:grpSpPr>
        <p:sp>
          <p:nvSpPr>
            <p:cNvPr id="12" name="Freeform 12"/>
            <p:cNvSpPr/>
            <p:nvPr/>
          </p:nvSpPr>
          <p:spPr>
            <a:xfrm>
              <a:off x="0" y="0"/>
              <a:ext cx="1846226" cy="324765"/>
            </a:xfrm>
            <a:custGeom>
              <a:avLst/>
              <a:gdLst/>
              <a:ahLst/>
              <a:cxnLst/>
              <a:rect l="l" t="t" r="r" b="b"/>
              <a:pathLst>
                <a:path w="1846226" h="324765">
                  <a:moveTo>
                    <a:pt x="0" y="0"/>
                  </a:moveTo>
                  <a:lnTo>
                    <a:pt x="1846226" y="0"/>
                  </a:lnTo>
                  <a:lnTo>
                    <a:pt x="1846226"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3" name="TextBox 13"/>
            <p:cNvSpPr txBox="1"/>
            <p:nvPr/>
          </p:nvSpPr>
          <p:spPr>
            <a:xfrm>
              <a:off x="0" y="-66675"/>
              <a:ext cx="1846226"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III. KẾT QUẢ - ĐÁNH GIÁ</a:t>
              </a:r>
            </a:p>
          </p:txBody>
        </p:sp>
      </p:grpSp>
      <p:grpSp>
        <p:nvGrpSpPr>
          <p:cNvPr id="14" name="Group 14"/>
          <p:cNvGrpSpPr/>
          <p:nvPr/>
        </p:nvGrpSpPr>
        <p:grpSpPr>
          <a:xfrm>
            <a:off x="2793115" y="3148106"/>
            <a:ext cx="7070210" cy="7027874"/>
            <a:chOff x="0" y="0"/>
            <a:chExt cx="9426947" cy="9370498"/>
          </a:xfrm>
        </p:grpSpPr>
        <p:sp>
          <p:nvSpPr>
            <p:cNvPr id="15" name="Freeform 15"/>
            <p:cNvSpPr/>
            <p:nvPr/>
          </p:nvSpPr>
          <p:spPr>
            <a:xfrm>
              <a:off x="0" y="0"/>
              <a:ext cx="9426947" cy="9370498"/>
            </a:xfrm>
            <a:custGeom>
              <a:avLst/>
              <a:gdLst/>
              <a:ahLst/>
              <a:cxnLst/>
              <a:rect l="l" t="t" r="r" b="b"/>
              <a:pathLst>
                <a:path w="9426947" h="9370498">
                  <a:moveTo>
                    <a:pt x="0" y="0"/>
                  </a:moveTo>
                  <a:lnTo>
                    <a:pt x="9426947" y="0"/>
                  </a:lnTo>
                  <a:lnTo>
                    <a:pt x="9426947" y="9370498"/>
                  </a:lnTo>
                  <a:lnTo>
                    <a:pt x="0" y="9370498"/>
                  </a:lnTo>
                  <a:lnTo>
                    <a:pt x="0" y="0"/>
                  </a:lnTo>
                  <a:close/>
                </a:path>
              </a:pathLst>
            </a:custGeom>
            <a:blipFill>
              <a:blip r:embed="rId8"/>
              <a:stretch>
                <a:fillRect/>
              </a:stretch>
            </a:blipFill>
            <a:ln w="19050" cap="sq">
              <a:solidFill>
                <a:srgbClr val="000000"/>
              </a:solidFill>
              <a:prstDash val="solid"/>
              <a:miter/>
            </a:ln>
          </p:spPr>
        </p:sp>
        <p:sp>
          <p:nvSpPr>
            <p:cNvPr id="16" name="AutoShape 16"/>
            <p:cNvSpPr/>
            <p:nvPr/>
          </p:nvSpPr>
          <p:spPr>
            <a:xfrm>
              <a:off x="0" y="5241086"/>
              <a:ext cx="6316059" cy="0"/>
            </a:xfrm>
            <a:prstGeom prst="line">
              <a:avLst/>
            </a:prstGeom>
            <a:ln w="63500" cap="flat">
              <a:solidFill>
                <a:srgbClr val="FF2855"/>
              </a:solidFill>
              <a:prstDash val="lgDash"/>
              <a:headEnd type="none" w="sm" len="sm"/>
              <a:tailEnd type="none" w="sm" len="sm"/>
            </a:ln>
          </p:spPr>
        </p:sp>
        <p:sp>
          <p:nvSpPr>
            <p:cNvPr id="17" name="AutoShape 17"/>
            <p:cNvSpPr/>
            <p:nvPr/>
          </p:nvSpPr>
          <p:spPr>
            <a:xfrm flipV="1">
              <a:off x="0" y="388574"/>
              <a:ext cx="6316059" cy="0"/>
            </a:xfrm>
            <a:prstGeom prst="line">
              <a:avLst/>
            </a:prstGeom>
            <a:ln w="63500" cap="flat">
              <a:solidFill>
                <a:srgbClr val="FF2855"/>
              </a:solidFill>
              <a:prstDash val="lgDash"/>
              <a:headEnd type="none" w="sm" len="sm"/>
              <a:tailEnd type="none" w="sm" len="sm"/>
            </a:ln>
          </p:spPr>
        </p:sp>
      </p:grpSp>
      <p:sp>
        <p:nvSpPr>
          <p:cNvPr id="19" name="TextBox 19"/>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22</a:t>
            </a:r>
          </a:p>
        </p:txBody>
      </p:sp>
      <p:sp>
        <p:nvSpPr>
          <p:cNvPr id="20" name="TextBox 20"/>
          <p:cNvSpPr txBox="1"/>
          <p:nvPr/>
        </p:nvSpPr>
        <p:spPr>
          <a:xfrm>
            <a:off x="179424" y="2334671"/>
            <a:ext cx="9526585"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ĐÁNH GIÁ HOẠT ĐỘNG BLE GATEWAY </a:t>
            </a:r>
          </a:p>
        </p:txBody>
      </p:sp>
      <p:sp>
        <p:nvSpPr>
          <p:cNvPr id="21" name="TextBox 21"/>
          <p:cNvSpPr txBox="1"/>
          <p:nvPr/>
        </p:nvSpPr>
        <p:spPr>
          <a:xfrm>
            <a:off x="10787661" y="6154677"/>
            <a:ext cx="5133253" cy="100520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Khoảng thời gian giữ hai lần tính vị trí là gần 11s </a:t>
            </a:r>
          </a:p>
        </p:txBody>
      </p:sp>
      <p:grpSp>
        <p:nvGrpSpPr>
          <p:cNvPr id="22" name="Group 22"/>
          <p:cNvGrpSpPr/>
          <p:nvPr/>
        </p:nvGrpSpPr>
        <p:grpSpPr>
          <a:xfrm>
            <a:off x="4317666" y="5365306"/>
            <a:ext cx="1873859" cy="1158028"/>
            <a:chOff x="0" y="0"/>
            <a:chExt cx="493527" cy="304995"/>
          </a:xfrm>
        </p:grpSpPr>
        <p:sp>
          <p:nvSpPr>
            <p:cNvPr id="23" name="Freeform 23"/>
            <p:cNvSpPr/>
            <p:nvPr/>
          </p:nvSpPr>
          <p:spPr>
            <a:xfrm>
              <a:off x="0" y="0"/>
              <a:ext cx="493527" cy="304995"/>
            </a:xfrm>
            <a:custGeom>
              <a:avLst/>
              <a:gdLst/>
              <a:ahLst/>
              <a:cxnLst/>
              <a:rect l="l" t="t" r="r" b="b"/>
              <a:pathLst>
                <a:path w="493527" h="304995">
                  <a:moveTo>
                    <a:pt x="152498" y="0"/>
                  </a:moveTo>
                  <a:lnTo>
                    <a:pt x="341029" y="0"/>
                  </a:lnTo>
                  <a:cubicBezTo>
                    <a:pt x="425251" y="0"/>
                    <a:pt x="493527" y="68275"/>
                    <a:pt x="493527" y="152498"/>
                  </a:cubicBezTo>
                  <a:lnTo>
                    <a:pt x="493527" y="152498"/>
                  </a:lnTo>
                  <a:cubicBezTo>
                    <a:pt x="493527" y="236720"/>
                    <a:pt x="425251" y="304995"/>
                    <a:pt x="341029" y="304995"/>
                  </a:cubicBezTo>
                  <a:lnTo>
                    <a:pt x="152498" y="304995"/>
                  </a:lnTo>
                  <a:cubicBezTo>
                    <a:pt x="68275" y="304995"/>
                    <a:pt x="0" y="236720"/>
                    <a:pt x="0" y="152498"/>
                  </a:cubicBezTo>
                  <a:lnTo>
                    <a:pt x="0" y="152498"/>
                  </a:lnTo>
                  <a:cubicBezTo>
                    <a:pt x="0" y="68275"/>
                    <a:pt x="68275" y="0"/>
                    <a:pt x="152498" y="0"/>
                  </a:cubicBezTo>
                  <a:close/>
                </a:path>
              </a:pathLst>
            </a:custGeom>
            <a:solidFill>
              <a:srgbClr val="000000">
                <a:alpha val="0"/>
              </a:srgbClr>
            </a:solidFill>
            <a:ln w="19050" cap="rnd">
              <a:solidFill>
                <a:srgbClr val="ED0000"/>
              </a:solidFill>
              <a:prstDash val="solid"/>
              <a:round/>
            </a:ln>
          </p:spPr>
        </p:sp>
        <p:sp>
          <p:nvSpPr>
            <p:cNvPr id="24" name="TextBox 24"/>
            <p:cNvSpPr txBox="1"/>
            <p:nvPr/>
          </p:nvSpPr>
          <p:spPr>
            <a:xfrm>
              <a:off x="0" y="-38100"/>
              <a:ext cx="493527" cy="343095"/>
            </a:xfrm>
            <a:prstGeom prst="rect">
              <a:avLst/>
            </a:prstGeom>
          </p:spPr>
          <p:txBody>
            <a:bodyPr lIns="50800" tIns="50800" rIns="50800" bIns="50800" rtlCol="0" anchor="ctr"/>
            <a:lstStyle/>
            <a:p>
              <a:pPr algn="ctr">
                <a:lnSpc>
                  <a:spcPts val="2875"/>
                </a:lnSpc>
              </a:pPr>
              <a:endParaRPr b="1"/>
            </a:p>
          </p:txBody>
        </p:sp>
      </p:grpSp>
      <p:grpSp>
        <p:nvGrpSpPr>
          <p:cNvPr id="25" name="Group 25"/>
          <p:cNvGrpSpPr/>
          <p:nvPr/>
        </p:nvGrpSpPr>
        <p:grpSpPr>
          <a:xfrm>
            <a:off x="4317666" y="9018749"/>
            <a:ext cx="1873859" cy="1157230"/>
            <a:chOff x="0" y="0"/>
            <a:chExt cx="493527" cy="304785"/>
          </a:xfrm>
        </p:grpSpPr>
        <p:sp>
          <p:nvSpPr>
            <p:cNvPr id="26" name="Freeform 26"/>
            <p:cNvSpPr/>
            <p:nvPr/>
          </p:nvSpPr>
          <p:spPr>
            <a:xfrm>
              <a:off x="0" y="0"/>
              <a:ext cx="493527" cy="304785"/>
            </a:xfrm>
            <a:custGeom>
              <a:avLst/>
              <a:gdLst/>
              <a:ahLst/>
              <a:cxnLst/>
              <a:rect l="l" t="t" r="r" b="b"/>
              <a:pathLst>
                <a:path w="493527" h="304785">
                  <a:moveTo>
                    <a:pt x="152392" y="0"/>
                  </a:moveTo>
                  <a:lnTo>
                    <a:pt x="341134" y="0"/>
                  </a:lnTo>
                  <a:cubicBezTo>
                    <a:pt x="381551" y="0"/>
                    <a:pt x="420313" y="16056"/>
                    <a:pt x="448892" y="44635"/>
                  </a:cubicBezTo>
                  <a:cubicBezTo>
                    <a:pt x="477471" y="73214"/>
                    <a:pt x="493527" y="111975"/>
                    <a:pt x="493527" y="152392"/>
                  </a:cubicBezTo>
                  <a:lnTo>
                    <a:pt x="493527" y="152392"/>
                  </a:lnTo>
                  <a:cubicBezTo>
                    <a:pt x="493527" y="192809"/>
                    <a:pt x="477471" y="231571"/>
                    <a:pt x="448892" y="260150"/>
                  </a:cubicBezTo>
                  <a:cubicBezTo>
                    <a:pt x="420313" y="288729"/>
                    <a:pt x="381551" y="304785"/>
                    <a:pt x="341134" y="304785"/>
                  </a:cubicBezTo>
                  <a:lnTo>
                    <a:pt x="152392" y="304785"/>
                  </a:lnTo>
                  <a:cubicBezTo>
                    <a:pt x="111975" y="304785"/>
                    <a:pt x="73214" y="288729"/>
                    <a:pt x="44635" y="260150"/>
                  </a:cubicBezTo>
                  <a:cubicBezTo>
                    <a:pt x="16056" y="231571"/>
                    <a:pt x="0" y="192809"/>
                    <a:pt x="0" y="152392"/>
                  </a:cubicBezTo>
                  <a:lnTo>
                    <a:pt x="0" y="152392"/>
                  </a:lnTo>
                  <a:cubicBezTo>
                    <a:pt x="0" y="111975"/>
                    <a:pt x="16056" y="73214"/>
                    <a:pt x="44635" y="44635"/>
                  </a:cubicBezTo>
                  <a:cubicBezTo>
                    <a:pt x="73214" y="16056"/>
                    <a:pt x="111975" y="0"/>
                    <a:pt x="152392" y="0"/>
                  </a:cubicBezTo>
                  <a:close/>
                </a:path>
              </a:pathLst>
            </a:custGeom>
            <a:solidFill>
              <a:srgbClr val="000000">
                <a:alpha val="0"/>
              </a:srgbClr>
            </a:solidFill>
            <a:ln w="19050" cap="rnd">
              <a:solidFill>
                <a:srgbClr val="ED0000"/>
              </a:solidFill>
              <a:prstDash val="solid"/>
              <a:round/>
            </a:ln>
          </p:spPr>
        </p:sp>
        <p:sp>
          <p:nvSpPr>
            <p:cNvPr id="27" name="TextBox 27"/>
            <p:cNvSpPr txBox="1"/>
            <p:nvPr/>
          </p:nvSpPr>
          <p:spPr>
            <a:xfrm>
              <a:off x="0" y="-38100"/>
              <a:ext cx="493527" cy="342885"/>
            </a:xfrm>
            <a:prstGeom prst="rect">
              <a:avLst/>
            </a:prstGeom>
          </p:spPr>
          <p:txBody>
            <a:bodyPr lIns="50800" tIns="50800" rIns="50800" bIns="50800" rtlCol="0" anchor="ctr"/>
            <a:lstStyle/>
            <a:p>
              <a:pPr algn="ctr">
                <a:lnSpc>
                  <a:spcPts val="2875"/>
                </a:lnSpc>
              </a:pPr>
              <a:endParaRPr b="1"/>
            </a:p>
          </p:txBody>
        </p:sp>
      </p:grpSp>
      <p:sp>
        <p:nvSpPr>
          <p:cNvPr id="28" name="TextBox 28"/>
          <p:cNvSpPr txBox="1"/>
          <p:nvPr/>
        </p:nvSpPr>
        <p:spPr>
          <a:xfrm>
            <a:off x="5740434" y="8285460"/>
            <a:ext cx="3965575"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 Monitor arduino IDE </a:t>
            </a:r>
          </a:p>
        </p:txBody>
      </p:sp>
      <p:sp>
        <p:nvSpPr>
          <p:cNvPr id="40" name="TextBox 40"/>
          <p:cNvSpPr txBox="1"/>
          <p:nvPr>
            <p:custDataLst>
              <p:tags r:id="rId1"/>
            </p:custDataLst>
          </p:nvPr>
        </p:nvSpPr>
        <p:spPr>
          <a:xfrm>
            <a:off x="11430000"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1" name="Group 11"/>
          <p:cNvGrpSpPr/>
          <p:nvPr/>
        </p:nvGrpSpPr>
        <p:grpSpPr>
          <a:xfrm>
            <a:off x="5639055" y="788779"/>
            <a:ext cx="7009889" cy="1233093"/>
            <a:chOff x="0" y="0"/>
            <a:chExt cx="1846226" cy="324765"/>
          </a:xfrm>
        </p:grpSpPr>
        <p:sp>
          <p:nvSpPr>
            <p:cNvPr id="12" name="Freeform 12"/>
            <p:cNvSpPr/>
            <p:nvPr/>
          </p:nvSpPr>
          <p:spPr>
            <a:xfrm>
              <a:off x="0" y="0"/>
              <a:ext cx="1846226" cy="324765"/>
            </a:xfrm>
            <a:custGeom>
              <a:avLst/>
              <a:gdLst/>
              <a:ahLst/>
              <a:cxnLst/>
              <a:rect l="l" t="t" r="r" b="b"/>
              <a:pathLst>
                <a:path w="1846226" h="324765">
                  <a:moveTo>
                    <a:pt x="0" y="0"/>
                  </a:moveTo>
                  <a:lnTo>
                    <a:pt x="1846226" y="0"/>
                  </a:lnTo>
                  <a:lnTo>
                    <a:pt x="1846226"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3" name="TextBox 13"/>
            <p:cNvSpPr txBox="1"/>
            <p:nvPr/>
          </p:nvSpPr>
          <p:spPr>
            <a:xfrm>
              <a:off x="0" y="-66675"/>
              <a:ext cx="1846226"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III. KẾT QUẢ - ĐÁNH GIÁ</a:t>
              </a:r>
            </a:p>
          </p:txBody>
        </p:sp>
      </p:grpSp>
      <p:sp>
        <p:nvSpPr>
          <p:cNvPr id="14" name="Freeform 14"/>
          <p:cNvSpPr/>
          <p:nvPr/>
        </p:nvSpPr>
        <p:spPr>
          <a:xfrm>
            <a:off x="4166213" y="2928628"/>
            <a:ext cx="9212277" cy="5978317"/>
          </a:xfrm>
          <a:custGeom>
            <a:avLst/>
            <a:gdLst/>
            <a:ahLst/>
            <a:cxnLst/>
            <a:rect l="l" t="t" r="r" b="b"/>
            <a:pathLst>
              <a:path w="9212277" h="5978317">
                <a:moveTo>
                  <a:pt x="0" y="0"/>
                </a:moveTo>
                <a:lnTo>
                  <a:pt x="9212278" y="0"/>
                </a:lnTo>
                <a:lnTo>
                  <a:pt x="9212278" y="5978316"/>
                </a:lnTo>
                <a:lnTo>
                  <a:pt x="0" y="5978316"/>
                </a:lnTo>
                <a:lnTo>
                  <a:pt x="0" y="0"/>
                </a:lnTo>
                <a:close/>
              </a:path>
            </a:pathLst>
          </a:custGeom>
          <a:blipFill>
            <a:blip r:embed="rId8"/>
            <a:stretch>
              <a:fillRect/>
            </a:stretch>
          </a:blipFill>
        </p:spPr>
      </p:sp>
      <p:grpSp>
        <p:nvGrpSpPr>
          <p:cNvPr id="15" name="Group 15"/>
          <p:cNvGrpSpPr/>
          <p:nvPr/>
        </p:nvGrpSpPr>
        <p:grpSpPr>
          <a:xfrm>
            <a:off x="10208137" y="5290797"/>
            <a:ext cx="1082527" cy="108252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0000"/>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875"/>
                </a:lnSpc>
              </a:pPr>
              <a:endParaRPr b="1"/>
            </a:p>
          </p:txBody>
        </p:sp>
      </p:grpSp>
      <p:sp>
        <p:nvSpPr>
          <p:cNvPr id="19" name="TextBox 19"/>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23</a:t>
            </a:r>
          </a:p>
        </p:txBody>
      </p:sp>
      <p:sp>
        <p:nvSpPr>
          <p:cNvPr id="20" name="TextBox 20"/>
          <p:cNvSpPr txBox="1"/>
          <p:nvPr/>
        </p:nvSpPr>
        <p:spPr>
          <a:xfrm>
            <a:off x="179424" y="2144934"/>
            <a:ext cx="11884349"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ĐÁNH GIÁ KHẢ NĂNG ĐỊNH VỊ TRÊN WEBSITE </a:t>
            </a:r>
          </a:p>
        </p:txBody>
      </p:sp>
      <p:sp>
        <p:nvSpPr>
          <p:cNvPr id="21" name="TextBox 21"/>
          <p:cNvSpPr txBox="1"/>
          <p:nvPr/>
        </p:nvSpPr>
        <p:spPr>
          <a:xfrm>
            <a:off x="6651898" y="9180434"/>
            <a:ext cx="9525" cy="471805"/>
          </a:xfrm>
          <a:prstGeom prst="rect">
            <a:avLst/>
          </a:prstGeom>
        </p:spPr>
        <p:txBody>
          <a:bodyPr lIns="0" tIns="0" rIns="0" bIns="0" rtlCol="0" anchor="t">
            <a:spAutoFit/>
          </a:bodyPr>
          <a:lstStyle/>
          <a:p>
            <a:pPr algn="ctr">
              <a:lnSpc>
                <a:spcPts val="3920"/>
              </a:lnSpc>
            </a:pPr>
            <a:endParaRPr b="1"/>
          </a:p>
        </p:txBody>
      </p:sp>
      <p:sp>
        <p:nvSpPr>
          <p:cNvPr id="22" name="TextBox 22"/>
          <p:cNvSpPr txBox="1"/>
          <p:nvPr/>
        </p:nvSpPr>
        <p:spPr>
          <a:xfrm>
            <a:off x="3885035" y="9029603"/>
            <a:ext cx="9774635"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Độ chính xác vị trí của BLE beacon tag 1 trên bản đồ </a:t>
            </a:r>
          </a:p>
        </p:txBody>
      </p:sp>
      <p:grpSp>
        <p:nvGrpSpPr>
          <p:cNvPr id="23" name="Group 23"/>
          <p:cNvGrpSpPr/>
          <p:nvPr/>
        </p:nvGrpSpPr>
        <p:grpSpPr>
          <a:xfrm>
            <a:off x="8052001" y="7044062"/>
            <a:ext cx="2183997" cy="218399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0000"/>
              </a:solidFill>
              <a:prstDash val="solid"/>
              <a:miter/>
            </a:ln>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875"/>
                </a:lnSpc>
              </a:pPr>
              <a:endParaRPr b="1"/>
            </a:p>
          </p:txBody>
        </p:sp>
      </p:grpSp>
      <p:sp>
        <p:nvSpPr>
          <p:cNvPr id="26" name="AutoShape 26"/>
          <p:cNvSpPr/>
          <p:nvPr/>
        </p:nvSpPr>
        <p:spPr>
          <a:xfrm flipH="1">
            <a:off x="10235999" y="6373325"/>
            <a:ext cx="513402" cy="1762736"/>
          </a:xfrm>
          <a:prstGeom prst="line">
            <a:avLst/>
          </a:prstGeom>
          <a:ln w="47625" cap="flat">
            <a:solidFill>
              <a:srgbClr val="ED0000"/>
            </a:solidFill>
            <a:prstDash val="lgDash"/>
            <a:headEnd type="none" w="sm" len="sm"/>
            <a:tailEnd type="arrow" w="med" len="sm"/>
          </a:ln>
        </p:spPr>
      </p:sp>
      <p:sp>
        <p:nvSpPr>
          <p:cNvPr id="27" name="AutoShape 27"/>
          <p:cNvSpPr/>
          <p:nvPr/>
        </p:nvSpPr>
        <p:spPr>
          <a:xfrm flipH="1" flipV="1">
            <a:off x="6385511" y="6176733"/>
            <a:ext cx="1666491" cy="1959327"/>
          </a:xfrm>
          <a:prstGeom prst="line">
            <a:avLst/>
          </a:prstGeom>
          <a:ln w="47625" cap="flat">
            <a:solidFill>
              <a:srgbClr val="ED0000"/>
            </a:solidFill>
            <a:prstDash val="lgDash"/>
            <a:headEnd type="none" w="sm" len="sm"/>
            <a:tailEnd type="arrow" w="med" len="sm"/>
          </a:ln>
        </p:spPr>
      </p:sp>
      <p:sp>
        <p:nvSpPr>
          <p:cNvPr id="28" name="AutoShape 28"/>
          <p:cNvSpPr/>
          <p:nvPr/>
        </p:nvSpPr>
        <p:spPr>
          <a:xfrm>
            <a:off x="4317666" y="7044062"/>
            <a:ext cx="9060824" cy="0"/>
          </a:xfrm>
          <a:prstGeom prst="line">
            <a:avLst/>
          </a:prstGeom>
          <a:ln w="38100" cap="flat">
            <a:solidFill>
              <a:srgbClr val="000000"/>
            </a:solidFill>
            <a:prstDash val="solid"/>
            <a:headEnd type="none" w="sm" len="sm"/>
            <a:tailEnd type="none" w="sm" len="sm"/>
          </a:ln>
        </p:spPr>
      </p:sp>
      <p:sp>
        <p:nvSpPr>
          <p:cNvPr id="29" name="TextBox 29"/>
          <p:cNvSpPr txBox="1"/>
          <p:nvPr/>
        </p:nvSpPr>
        <p:spPr>
          <a:xfrm>
            <a:off x="10455284" y="7472687"/>
            <a:ext cx="2813050"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Thiết kế trước  </a:t>
            </a:r>
          </a:p>
        </p:txBody>
      </p:sp>
      <p:sp>
        <p:nvSpPr>
          <p:cNvPr id="30" name="TextBox 30"/>
          <p:cNvSpPr txBox="1"/>
          <p:nvPr/>
        </p:nvSpPr>
        <p:spPr>
          <a:xfrm>
            <a:off x="4166213" y="7225037"/>
            <a:ext cx="3254127" cy="100520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Áp dụng lên website  </a:t>
            </a:r>
          </a:p>
        </p:txBody>
      </p:sp>
      <p:grpSp>
        <p:nvGrpSpPr>
          <p:cNvPr id="31" name="Group 31"/>
          <p:cNvGrpSpPr/>
          <p:nvPr/>
        </p:nvGrpSpPr>
        <p:grpSpPr>
          <a:xfrm>
            <a:off x="5755177" y="5224122"/>
            <a:ext cx="1082527" cy="108252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0000"/>
              </a:solidFill>
              <a:prstDash val="solid"/>
              <a:miter/>
            </a:ln>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875"/>
                </a:lnSpc>
              </a:pPr>
              <a:endParaRPr b="1"/>
            </a:p>
          </p:txBody>
        </p:sp>
      </p:grpSp>
      <p:sp>
        <p:nvSpPr>
          <p:cNvPr id="40" name="TextBox 40"/>
          <p:cNvSpPr txBox="1"/>
          <p:nvPr>
            <p:custDataLst>
              <p:tags r:id="rId1"/>
            </p:custDataLst>
          </p:nvPr>
        </p:nvSpPr>
        <p:spPr>
          <a:xfrm>
            <a:off x="11353800"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4"/>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6"/>
            <a:stretch>
              <a:fillRect/>
            </a:stretch>
          </a:blipFill>
          <a:ln w="12700">
            <a:solidFill>
              <a:schemeClr val="tx1"/>
            </a:solidFill>
          </a:ln>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8"/>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6"/>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1" name="Group 11"/>
          <p:cNvGrpSpPr/>
          <p:nvPr/>
        </p:nvGrpSpPr>
        <p:grpSpPr>
          <a:xfrm>
            <a:off x="5639055" y="788779"/>
            <a:ext cx="7009889" cy="1233093"/>
            <a:chOff x="0" y="0"/>
            <a:chExt cx="1846226" cy="324765"/>
          </a:xfrm>
        </p:grpSpPr>
        <p:sp>
          <p:nvSpPr>
            <p:cNvPr id="12" name="Freeform 12"/>
            <p:cNvSpPr/>
            <p:nvPr/>
          </p:nvSpPr>
          <p:spPr>
            <a:xfrm>
              <a:off x="0" y="0"/>
              <a:ext cx="1846226" cy="324765"/>
            </a:xfrm>
            <a:custGeom>
              <a:avLst/>
              <a:gdLst/>
              <a:ahLst/>
              <a:cxnLst/>
              <a:rect l="l" t="t" r="r" b="b"/>
              <a:pathLst>
                <a:path w="1846226" h="324765">
                  <a:moveTo>
                    <a:pt x="0" y="0"/>
                  </a:moveTo>
                  <a:lnTo>
                    <a:pt x="1846226" y="0"/>
                  </a:lnTo>
                  <a:lnTo>
                    <a:pt x="1846226"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3" name="TextBox 13"/>
            <p:cNvSpPr txBox="1"/>
            <p:nvPr/>
          </p:nvSpPr>
          <p:spPr>
            <a:xfrm>
              <a:off x="0" y="-66675"/>
              <a:ext cx="1846226"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III. KẾT QUẢ - ĐÁNH GIÁ</a:t>
              </a:r>
            </a:p>
          </p:txBody>
        </p:sp>
      </p:grpSp>
      <p:sp>
        <p:nvSpPr>
          <p:cNvPr id="14" name="Freeform 14"/>
          <p:cNvSpPr/>
          <p:nvPr/>
        </p:nvSpPr>
        <p:spPr>
          <a:xfrm>
            <a:off x="9248031" y="3567704"/>
            <a:ext cx="8753402" cy="1956068"/>
          </a:xfrm>
          <a:custGeom>
            <a:avLst/>
            <a:gdLst/>
            <a:ahLst/>
            <a:cxnLst/>
            <a:rect l="l" t="t" r="r" b="b"/>
            <a:pathLst>
              <a:path w="8753402" h="1956068">
                <a:moveTo>
                  <a:pt x="0" y="0"/>
                </a:moveTo>
                <a:lnTo>
                  <a:pt x="8753402" y="0"/>
                </a:lnTo>
                <a:lnTo>
                  <a:pt x="8753402" y="1956068"/>
                </a:lnTo>
                <a:lnTo>
                  <a:pt x="0" y="1956068"/>
                </a:lnTo>
                <a:lnTo>
                  <a:pt x="0" y="0"/>
                </a:lnTo>
                <a:close/>
              </a:path>
            </a:pathLst>
          </a:custGeom>
          <a:blipFill>
            <a:blip r:embed="rId9"/>
            <a:stretch>
              <a:fillRect/>
            </a:stretch>
          </a:blipFill>
          <a:ln w="28575" cap="sq">
            <a:solidFill>
              <a:srgbClr val="000000"/>
            </a:solidFill>
            <a:prstDash val="solid"/>
            <a:miter/>
          </a:ln>
        </p:spPr>
      </p:sp>
      <p:sp>
        <p:nvSpPr>
          <p:cNvPr id="16" name="Freeform 16"/>
          <p:cNvSpPr/>
          <p:nvPr/>
        </p:nvSpPr>
        <p:spPr>
          <a:xfrm>
            <a:off x="9417686" y="6845208"/>
            <a:ext cx="8414092" cy="2113492"/>
          </a:xfrm>
          <a:custGeom>
            <a:avLst/>
            <a:gdLst/>
            <a:ahLst/>
            <a:cxnLst/>
            <a:rect l="l" t="t" r="r" b="b"/>
            <a:pathLst>
              <a:path w="8414092" h="2113492">
                <a:moveTo>
                  <a:pt x="0" y="0"/>
                </a:moveTo>
                <a:lnTo>
                  <a:pt x="8414092" y="0"/>
                </a:lnTo>
                <a:lnTo>
                  <a:pt x="8414092" y="2113492"/>
                </a:lnTo>
                <a:lnTo>
                  <a:pt x="0" y="2113492"/>
                </a:lnTo>
                <a:lnTo>
                  <a:pt x="0" y="0"/>
                </a:lnTo>
                <a:close/>
              </a:path>
            </a:pathLst>
          </a:custGeom>
          <a:blipFill>
            <a:blip r:embed="rId10"/>
            <a:stretch>
              <a:fillRect/>
            </a:stretch>
          </a:blipFill>
          <a:ln w="28575" cap="sq">
            <a:solidFill>
              <a:srgbClr val="000000"/>
            </a:solidFill>
            <a:prstDash val="solid"/>
            <a:miter/>
          </a:ln>
        </p:spPr>
      </p:sp>
      <p:sp>
        <p:nvSpPr>
          <p:cNvPr id="18" name="TextBox 18"/>
          <p:cNvSpPr txBox="1"/>
          <p:nvPr/>
        </p:nvSpPr>
        <p:spPr>
          <a:xfrm>
            <a:off x="17440535" y="9495394"/>
            <a:ext cx="4064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24</a:t>
            </a:r>
          </a:p>
        </p:txBody>
      </p:sp>
      <p:sp>
        <p:nvSpPr>
          <p:cNvPr id="19" name="TextBox 19"/>
          <p:cNvSpPr txBox="1"/>
          <p:nvPr/>
        </p:nvSpPr>
        <p:spPr>
          <a:xfrm>
            <a:off x="179424" y="2334671"/>
            <a:ext cx="8592928"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ĐÁNH GIÁ HOẠT ĐỘNG HỆ THỐNG </a:t>
            </a:r>
          </a:p>
        </p:txBody>
      </p:sp>
      <p:sp>
        <p:nvSpPr>
          <p:cNvPr id="20" name="TextBox 20"/>
          <p:cNvSpPr txBox="1"/>
          <p:nvPr/>
        </p:nvSpPr>
        <p:spPr>
          <a:xfrm>
            <a:off x="1383103" y="8411964"/>
            <a:ext cx="6185570"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BLE beacon tag </a:t>
            </a:r>
          </a:p>
        </p:txBody>
      </p:sp>
      <p:sp>
        <p:nvSpPr>
          <p:cNvPr id="21" name="TextBox 21"/>
          <p:cNvSpPr txBox="1"/>
          <p:nvPr/>
        </p:nvSpPr>
        <p:spPr>
          <a:xfrm>
            <a:off x="10531947" y="5716178"/>
            <a:ext cx="6185570"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BLE ibeacon</a:t>
            </a:r>
          </a:p>
        </p:txBody>
      </p:sp>
      <p:sp>
        <p:nvSpPr>
          <p:cNvPr id="22" name="TextBox 22"/>
          <p:cNvSpPr txBox="1"/>
          <p:nvPr/>
        </p:nvSpPr>
        <p:spPr>
          <a:xfrm>
            <a:off x="10531947" y="9029245"/>
            <a:ext cx="6185570"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BLE gateway</a:t>
            </a:r>
          </a:p>
        </p:txBody>
      </p:sp>
      <p:sp>
        <p:nvSpPr>
          <p:cNvPr id="40" name="TextBox 40"/>
          <p:cNvSpPr txBox="1"/>
          <p:nvPr>
            <p:custDataLst>
              <p:tags r:id="rId1"/>
            </p:custDataLst>
          </p:nvPr>
        </p:nvSpPr>
        <p:spPr>
          <a:xfrm>
            <a:off x="11363325" y="9601835"/>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pic>
        <p:nvPicPr>
          <p:cNvPr id="23" name="Picture 22"/>
          <p:cNvPicPr>
            <a:picLocks noChangeAspect="1"/>
          </p:cNvPicPr>
          <p:nvPr>
            <p:custDataLst>
              <p:tags r:id="rId2"/>
            </p:custDataLst>
          </p:nvPr>
        </p:nvPicPr>
        <p:blipFill>
          <a:blip r:embed="rId11"/>
          <a:stretch>
            <a:fillRect/>
          </a:stretch>
        </p:blipFill>
        <p:spPr>
          <a:xfrm>
            <a:off x="609600" y="4373880"/>
            <a:ext cx="8166100" cy="3406775"/>
          </a:xfrm>
          <a:prstGeom prst="rect">
            <a:avLst/>
          </a:prstGeom>
          <a:ln w="28575">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95203" y="7093381"/>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3"/>
            <a:stretch>
              <a:fillRect/>
            </a:stretch>
          </a:blipFill>
        </p:spPr>
      </p:sp>
      <p:sp>
        <p:nvSpPr>
          <p:cNvPr id="3" name="Freeform 3"/>
          <p:cNvSpPr/>
          <p:nvPr/>
        </p:nvSpPr>
        <p:spPr>
          <a:xfrm>
            <a:off x="7995203" y="8071220"/>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4"/>
            <a:stretch>
              <a:fillRect/>
            </a:stretch>
          </a:blipFill>
        </p:spPr>
      </p:sp>
      <p:sp>
        <p:nvSpPr>
          <p:cNvPr id="4" name="Freeform 4"/>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5"/>
            <a:stretch>
              <a:fillRect/>
            </a:stretch>
          </a:blipFill>
        </p:spPr>
      </p:sp>
      <p:sp>
        <p:nvSpPr>
          <p:cNvPr id="5" name="Freeform 5"/>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6"/>
            <a:stretch>
              <a:fillRect/>
            </a:stretch>
          </a:blipFill>
        </p:spPr>
      </p:sp>
      <p:sp>
        <p:nvSpPr>
          <p:cNvPr id="6" name="Freeform 6"/>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stretch>
              <a:fillRect/>
            </a:stretch>
          </a:blipFill>
        </p:spPr>
      </p:sp>
      <p:sp>
        <p:nvSpPr>
          <p:cNvPr id="7" name="Freeform 7"/>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8"/>
            <a:stretch>
              <a:fillRect/>
            </a:stretch>
          </a:blipFill>
        </p:spPr>
      </p:sp>
      <p:sp>
        <p:nvSpPr>
          <p:cNvPr id="8" name="Freeform 8"/>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9"/>
            <a:stretch>
              <a:fillRect/>
            </a:stretch>
          </a:blipFill>
        </p:spPr>
      </p:sp>
      <p:sp>
        <p:nvSpPr>
          <p:cNvPr id="9" name="Freeform 9"/>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stretch>
              <a:fillRect/>
            </a:stretch>
          </a:blipFill>
        </p:spPr>
      </p:sp>
      <p:grpSp>
        <p:nvGrpSpPr>
          <p:cNvPr id="10" name="Group 10"/>
          <p:cNvGrpSpPr/>
          <p:nvPr/>
        </p:nvGrpSpPr>
        <p:grpSpPr>
          <a:xfrm>
            <a:off x="16157789" y="9619219"/>
            <a:ext cx="853564" cy="391160"/>
            <a:chOff x="0" y="0"/>
            <a:chExt cx="224807" cy="103021"/>
          </a:xfrm>
        </p:grpSpPr>
        <p:sp>
          <p:nvSpPr>
            <p:cNvPr id="11" name="Freeform 11"/>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2" name="TextBox 12"/>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4" name="TextBox 14"/>
          <p:cNvSpPr txBox="1"/>
          <p:nvPr/>
        </p:nvSpPr>
        <p:spPr>
          <a:xfrm>
            <a:off x="17440535" y="9495394"/>
            <a:ext cx="406400" cy="528991"/>
          </a:xfrm>
          <a:prstGeom prst="rect">
            <a:avLst/>
          </a:prstGeom>
        </p:spPr>
        <p:txBody>
          <a:bodyPr lIns="0" tIns="0" rIns="0" bIns="0" rtlCol="0" anchor="t">
            <a:spAutoFit/>
          </a:bodyPr>
          <a:lstStyle/>
          <a:p>
            <a:pPr algn="ctr">
              <a:lnSpc>
                <a:spcPts val="4480"/>
              </a:lnSpc>
              <a:spcBef>
                <a:spcPct val="0"/>
              </a:spcBef>
            </a:pPr>
            <a:r>
              <a:rPr lang="en-US" sz="3200" b="1" dirty="0">
                <a:solidFill>
                  <a:srgbClr val="131416"/>
                </a:solidFill>
                <a:latin typeface="Times New Roman Bold" panose="02030802070405020303"/>
              </a:rPr>
              <a:t>25</a:t>
            </a:r>
          </a:p>
        </p:txBody>
      </p:sp>
      <p:grpSp>
        <p:nvGrpSpPr>
          <p:cNvPr id="15" name="Group 15"/>
          <p:cNvGrpSpPr/>
          <p:nvPr/>
        </p:nvGrpSpPr>
        <p:grpSpPr>
          <a:xfrm>
            <a:off x="11337472" y="4701516"/>
            <a:ext cx="3608152" cy="1047967"/>
            <a:chOff x="0" y="0"/>
            <a:chExt cx="1399236" cy="406400"/>
          </a:xfrm>
        </p:grpSpPr>
        <p:sp>
          <p:nvSpPr>
            <p:cNvPr id="16" name="Freeform 16"/>
            <p:cNvSpPr/>
            <p:nvPr/>
          </p:nvSpPr>
          <p:spPr>
            <a:xfrm>
              <a:off x="0" y="0"/>
              <a:ext cx="1399236" cy="406400"/>
            </a:xfrm>
            <a:custGeom>
              <a:avLst/>
              <a:gdLst/>
              <a:ahLst/>
              <a:cxnLst/>
              <a:rect l="l" t="t" r="r" b="b"/>
              <a:pathLst>
                <a:path w="1399236" h="406400">
                  <a:moveTo>
                    <a:pt x="0" y="0"/>
                  </a:moveTo>
                  <a:lnTo>
                    <a:pt x="1196036" y="0"/>
                  </a:lnTo>
                  <a:lnTo>
                    <a:pt x="1399236" y="203200"/>
                  </a:lnTo>
                  <a:lnTo>
                    <a:pt x="1196036" y="406400"/>
                  </a:lnTo>
                  <a:lnTo>
                    <a:pt x="0" y="406400"/>
                  </a:lnTo>
                  <a:lnTo>
                    <a:pt x="203200" y="203200"/>
                  </a:lnTo>
                  <a:lnTo>
                    <a:pt x="0" y="0"/>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7" name="TextBox 17"/>
            <p:cNvSpPr txBox="1"/>
            <p:nvPr/>
          </p:nvSpPr>
          <p:spPr>
            <a:xfrm>
              <a:off x="177800" y="-38100"/>
              <a:ext cx="1145236" cy="444500"/>
            </a:xfrm>
            <a:prstGeom prst="rect">
              <a:avLst/>
            </a:prstGeom>
          </p:spPr>
          <p:txBody>
            <a:bodyPr lIns="50800" tIns="50800" rIns="50800" bIns="50800" rtlCol="0" anchor="ctr"/>
            <a:lstStyle/>
            <a:p>
              <a:pPr algn="ctr">
                <a:lnSpc>
                  <a:spcPts val="2875"/>
                </a:lnSpc>
              </a:pPr>
              <a:endParaRPr b="1"/>
            </a:p>
          </p:txBody>
        </p:sp>
      </p:grpSp>
      <p:grpSp>
        <p:nvGrpSpPr>
          <p:cNvPr id="18" name="Group 18"/>
          <p:cNvGrpSpPr/>
          <p:nvPr/>
        </p:nvGrpSpPr>
        <p:grpSpPr>
          <a:xfrm>
            <a:off x="6454209" y="4701516"/>
            <a:ext cx="5163164" cy="1047967"/>
            <a:chOff x="0" y="0"/>
            <a:chExt cx="2002267" cy="406400"/>
          </a:xfrm>
        </p:grpSpPr>
        <p:sp>
          <p:nvSpPr>
            <p:cNvPr id="19" name="Freeform 19"/>
            <p:cNvSpPr/>
            <p:nvPr/>
          </p:nvSpPr>
          <p:spPr>
            <a:xfrm>
              <a:off x="0" y="0"/>
              <a:ext cx="2002267" cy="406400"/>
            </a:xfrm>
            <a:custGeom>
              <a:avLst/>
              <a:gdLst/>
              <a:ahLst/>
              <a:cxnLst/>
              <a:rect l="l" t="t" r="r" b="b"/>
              <a:pathLst>
                <a:path w="2002267" h="406400">
                  <a:moveTo>
                    <a:pt x="0" y="0"/>
                  </a:moveTo>
                  <a:lnTo>
                    <a:pt x="1799067" y="0"/>
                  </a:lnTo>
                  <a:lnTo>
                    <a:pt x="2002267" y="203200"/>
                  </a:lnTo>
                  <a:lnTo>
                    <a:pt x="1799067" y="406400"/>
                  </a:lnTo>
                  <a:lnTo>
                    <a:pt x="0" y="406400"/>
                  </a:lnTo>
                  <a:lnTo>
                    <a:pt x="203200" y="203200"/>
                  </a:lnTo>
                  <a:lnTo>
                    <a:pt x="0" y="0"/>
                  </a:lnTo>
                  <a:close/>
                </a:path>
              </a:pathLst>
            </a:custGeom>
            <a:gradFill rotWithShape="1">
              <a:gsLst>
                <a:gs pos="0">
                  <a:srgbClr val="61FD91">
                    <a:alpha val="100000"/>
                  </a:srgbClr>
                </a:gs>
                <a:gs pos="33333">
                  <a:srgbClr val="042E2D">
                    <a:alpha val="100000"/>
                  </a:srgbClr>
                </a:gs>
                <a:gs pos="66667">
                  <a:srgbClr val="B508C4">
                    <a:alpha val="100000"/>
                  </a:srgbClr>
                </a:gs>
                <a:gs pos="100000">
                  <a:srgbClr val="690000">
                    <a:alpha val="100000"/>
                  </a:srgbClr>
                </a:gs>
              </a:gsLst>
              <a:lin ang="0"/>
            </a:gradFill>
          </p:spPr>
        </p:sp>
        <p:sp>
          <p:nvSpPr>
            <p:cNvPr id="20" name="TextBox 20"/>
            <p:cNvSpPr txBox="1"/>
            <p:nvPr/>
          </p:nvSpPr>
          <p:spPr>
            <a:xfrm>
              <a:off x="177800" y="-66675"/>
              <a:ext cx="1748267" cy="473075"/>
            </a:xfrm>
            <a:prstGeom prst="rect">
              <a:avLst/>
            </a:prstGeom>
          </p:spPr>
          <p:txBody>
            <a:bodyPr lIns="50800" tIns="50800" rIns="50800" bIns="50800" rtlCol="0" anchor="ctr"/>
            <a:lstStyle/>
            <a:p>
              <a:pPr algn="ctr">
                <a:lnSpc>
                  <a:spcPts val="4415"/>
                </a:lnSpc>
              </a:pPr>
              <a:r>
                <a:rPr lang="en-US" sz="3155" b="1">
                  <a:solidFill>
                    <a:srgbClr val="FFFFFF"/>
                  </a:solidFill>
                  <a:latin typeface="Montserrat Bold" panose="00000800000000000000"/>
                </a:rPr>
                <a:t>KẾT THÚC PHẦN III</a:t>
              </a:r>
            </a:p>
          </p:txBody>
        </p:sp>
      </p:grpSp>
      <p:grpSp>
        <p:nvGrpSpPr>
          <p:cNvPr id="21" name="Group 21"/>
          <p:cNvGrpSpPr/>
          <p:nvPr/>
        </p:nvGrpSpPr>
        <p:grpSpPr>
          <a:xfrm>
            <a:off x="3342376" y="4701516"/>
            <a:ext cx="3448664" cy="1047967"/>
            <a:chOff x="0" y="0"/>
            <a:chExt cx="1337386" cy="406400"/>
          </a:xfrm>
        </p:grpSpPr>
        <p:sp>
          <p:nvSpPr>
            <p:cNvPr id="22" name="Freeform 22"/>
            <p:cNvSpPr/>
            <p:nvPr/>
          </p:nvSpPr>
          <p:spPr>
            <a:xfrm>
              <a:off x="0" y="0"/>
              <a:ext cx="1337386" cy="406400"/>
            </a:xfrm>
            <a:custGeom>
              <a:avLst/>
              <a:gdLst/>
              <a:ahLst/>
              <a:cxnLst/>
              <a:rect l="l" t="t" r="r" b="b"/>
              <a:pathLst>
                <a:path w="1337386" h="406400">
                  <a:moveTo>
                    <a:pt x="0" y="0"/>
                  </a:moveTo>
                  <a:lnTo>
                    <a:pt x="1134186" y="0"/>
                  </a:lnTo>
                  <a:lnTo>
                    <a:pt x="1337386" y="203200"/>
                  </a:lnTo>
                  <a:lnTo>
                    <a:pt x="1134186" y="406400"/>
                  </a:lnTo>
                  <a:lnTo>
                    <a:pt x="0" y="406400"/>
                  </a:lnTo>
                  <a:lnTo>
                    <a:pt x="203200" y="203200"/>
                  </a:lnTo>
                  <a:lnTo>
                    <a:pt x="0" y="0"/>
                  </a:lnTo>
                  <a:close/>
                </a:path>
              </a:pathLst>
            </a:custGeom>
            <a:gradFill rotWithShape="1">
              <a:gsLst>
                <a:gs pos="0">
                  <a:srgbClr val="44E475">
                    <a:alpha val="100000"/>
                  </a:srgbClr>
                </a:gs>
                <a:gs pos="33333">
                  <a:srgbClr val="34FDF7">
                    <a:alpha val="100000"/>
                  </a:srgbClr>
                </a:gs>
                <a:gs pos="66667">
                  <a:srgbClr val="B508C4">
                    <a:alpha val="100000"/>
                  </a:srgbClr>
                </a:gs>
                <a:gs pos="100000">
                  <a:srgbClr val="FF0000">
                    <a:alpha val="100000"/>
                  </a:srgbClr>
                </a:gs>
              </a:gsLst>
              <a:lin ang="0"/>
            </a:gradFill>
          </p:spPr>
        </p:sp>
        <p:sp>
          <p:nvSpPr>
            <p:cNvPr id="23" name="TextBox 23"/>
            <p:cNvSpPr txBox="1"/>
            <p:nvPr/>
          </p:nvSpPr>
          <p:spPr>
            <a:xfrm>
              <a:off x="177800" y="-38100"/>
              <a:ext cx="1083386" cy="444500"/>
            </a:xfrm>
            <a:prstGeom prst="rect">
              <a:avLst/>
            </a:prstGeom>
          </p:spPr>
          <p:txBody>
            <a:bodyPr lIns="50800" tIns="50800" rIns="50800" bIns="50800" rtlCol="0" anchor="ctr"/>
            <a:lstStyle/>
            <a:p>
              <a:pPr algn="ctr">
                <a:lnSpc>
                  <a:spcPts val="2875"/>
                </a:lnSpc>
              </a:pPr>
              <a:endParaRPr b="1"/>
            </a:p>
          </p:txBody>
        </p:sp>
      </p:grpSp>
      <p:sp>
        <p:nvSpPr>
          <p:cNvPr id="40" name="TextBox 40"/>
          <p:cNvSpPr txBox="1"/>
          <p:nvPr>
            <p:custDataLst>
              <p:tags r:id="rId1"/>
            </p:custDataLst>
          </p:nvPr>
        </p:nvSpPr>
        <p:spPr>
          <a:xfrm>
            <a:off x="11430000"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95203" y="7093381"/>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3"/>
            <a:stretch>
              <a:fillRect/>
            </a:stretch>
          </a:blipFill>
        </p:spPr>
      </p:sp>
      <p:sp>
        <p:nvSpPr>
          <p:cNvPr id="3" name="Freeform 3"/>
          <p:cNvSpPr/>
          <p:nvPr/>
        </p:nvSpPr>
        <p:spPr>
          <a:xfrm>
            <a:off x="7995203" y="8071220"/>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4"/>
            <a:stretch>
              <a:fillRect/>
            </a:stretch>
          </a:blipFill>
        </p:spPr>
      </p:sp>
      <p:sp>
        <p:nvSpPr>
          <p:cNvPr id="4" name="Freeform 4"/>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5"/>
            <a:stretch>
              <a:fillRect/>
            </a:stretch>
          </a:blipFill>
        </p:spPr>
      </p:sp>
      <p:sp>
        <p:nvSpPr>
          <p:cNvPr id="5" name="Freeform 5"/>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6"/>
            <a:stretch>
              <a:fillRect/>
            </a:stretch>
          </a:blipFill>
        </p:spPr>
      </p:sp>
      <p:sp>
        <p:nvSpPr>
          <p:cNvPr id="6" name="Freeform 6"/>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stretch>
              <a:fillRect/>
            </a:stretch>
          </a:blipFill>
        </p:spPr>
      </p:sp>
      <p:sp>
        <p:nvSpPr>
          <p:cNvPr id="7" name="Freeform 7"/>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8"/>
            <a:stretch>
              <a:fillRect/>
            </a:stretch>
          </a:blipFill>
        </p:spPr>
      </p:sp>
      <p:sp>
        <p:nvSpPr>
          <p:cNvPr id="8" name="Freeform 8"/>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9"/>
            <a:stretch>
              <a:fillRect/>
            </a:stretch>
          </a:blipFill>
        </p:spPr>
      </p:sp>
      <p:sp>
        <p:nvSpPr>
          <p:cNvPr id="9" name="Freeform 9"/>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stretch>
              <a:fillRect/>
            </a:stretch>
          </a:blipFill>
        </p:spPr>
      </p:sp>
      <p:grpSp>
        <p:nvGrpSpPr>
          <p:cNvPr id="10" name="Group 10"/>
          <p:cNvGrpSpPr/>
          <p:nvPr/>
        </p:nvGrpSpPr>
        <p:grpSpPr>
          <a:xfrm>
            <a:off x="16157789" y="9619219"/>
            <a:ext cx="853564" cy="391160"/>
            <a:chOff x="0" y="0"/>
            <a:chExt cx="224807" cy="103021"/>
          </a:xfrm>
        </p:grpSpPr>
        <p:sp>
          <p:nvSpPr>
            <p:cNvPr id="11" name="Freeform 11"/>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2" name="TextBox 12"/>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4" name="TextBox 14"/>
          <p:cNvSpPr txBox="1"/>
          <p:nvPr/>
        </p:nvSpPr>
        <p:spPr>
          <a:xfrm>
            <a:off x="17440535" y="9495394"/>
            <a:ext cx="406400" cy="528991"/>
          </a:xfrm>
          <a:prstGeom prst="rect">
            <a:avLst/>
          </a:prstGeom>
        </p:spPr>
        <p:txBody>
          <a:bodyPr lIns="0" tIns="0" rIns="0" bIns="0" rtlCol="0" anchor="t">
            <a:spAutoFit/>
          </a:bodyPr>
          <a:lstStyle/>
          <a:p>
            <a:pPr algn="ctr">
              <a:lnSpc>
                <a:spcPts val="4480"/>
              </a:lnSpc>
              <a:spcBef>
                <a:spcPct val="0"/>
              </a:spcBef>
            </a:pPr>
            <a:r>
              <a:rPr lang="en-US" sz="3200" b="1" dirty="0">
                <a:solidFill>
                  <a:srgbClr val="131416"/>
                </a:solidFill>
                <a:latin typeface="Times New Roman Bold" panose="02030802070405020303"/>
              </a:rPr>
              <a:t>26</a:t>
            </a:r>
          </a:p>
        </p:txBody>
      </p:sp>
      <p:grpSp>
        <p:nvGrpSpPr>
          <p:cNvPr id="15" name="Group 15"/>
          <p:cNvGrpSpPr/>
          <p:nvPr/>
        </p:nvGrpSpPr>
        <p:grpSpPr>
          <a:xfrm>
            <a:off x="4293372" y="1028700"/>
            <a:ext cx="9701255" cy="1233093"/>
            <a:chOff x="0" y="0"/>
            <a:chExt cx="2555063" cy="324765"/>
          </a:xfrm>
        </p:grpSpPr>
        <p:sp>
          <p:nvSpPr>
            <p:cNvPr id="16" name="Freeform 16"/>
            <p:cNvSpPr/>
            <p:nvPr/>
          </p:nvSpPr>
          <p:spPr>
            <a:xfrm>
              <a:off x="0" y="0"/>
              <a:ext cx="2555063" cy="324765"/>
            </a:xfrm>
            <a:custGeom>
              <a:avLst/>
              <a:gdLst/>
              <a:ahLst/>
              <a:cxnLst/>
              <a:rect l="l" t="t" r="r" b="b"/>
              <a:pathLst>
                <a:path w="2555063" h="324765">
                  <a:moveTo>
                    <a:pt x="0" y="0"/>
                  </a:moveTo>
                  <a:lnTo>
                    <a:pt x="2555063" y="0"/>
                  </a:lnTo>
                  <a:lnTo>
                    <a:pt x="2555063"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7" name="TextBox 17"/>
            <p:cNvSpPr txBox="1"/>
            <p:nvPr/>
          </p:nvSpPr>
          <p:spPr>
            <a:xfrm>
              <a:off x="0" y="-66675"/>
              <a:ext cx="2555063"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IV. KẾT LUẬN - HƯỚNG PHÁT TRIỂN</a:t>
              </a:r>
            </a:p>
          </p:txBody>
        </p:sp>
      </p:grpSp>
      <p:sp>
        <p:nvSpPr>
          <p:cNvPr id="18" name="TextBox 18"/>
          <p:cNvSpPr txBox="1"/>
          <p:nvPr/>
        </p:nvSpPr>
        <p:spPr>
          <a:xfrm>
            <a:off x="179424" y="2613775"/>
            <a:ext cx="3489300"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KẾT LUẬN </a:t>
            </a:r>
          </a:p>
        </p:txBody>
      </p:sp>
      <p:sp>
        <p:nvSpPr>
          <p:cNvPr id="19" name="TextBox 19"/>
          <p:cNvSpPr txBox="1"/>
          <p:nvPr/>
        </p:nvSpPr>
        <p:spPr>
          <a:xfrm>
            <a:off x="1368155" y="3617710"/>
            <a:ext cx="15742191" cy="1005205"/>
          </a:xfrm>
          <a:prstGeom prst="rect">
            <a:avLst/>
          </a:prstGeom>
        </p:spPr>
        <p:txBody>
          <a:bodyPr lIns="0" tIns="0" rIns="0" bIns="0" rtlCol="0" anchor="t">
            <a:spAutoFit/>
          </a:bodyPr>
          <a:lstStyle/>
          <a:p>
            <a:pPr algn="l">
              <a:lnSpc>
                <a:spcPts val="3920"/>
              </a:lnSpc>
            </a:pPr>
            <a:r>
              <a:rPr lang="en-US" sz="2800" b="1">
                <a:solidFill>
                  <a:srgbClr val="000000"/>
                </a:solidFill>
                <a:latin typeface="Montserrat Bold" panose="00000800000000000000"/>
              </a:rPr>
              <a:t>Nhóm thiết kế được một hệ thống bao gồm các BLE ibeacon, BLE beacon tag và BLE gateway để thực hiện tính toán vị trí vật thể và giao diện trực quan người dùng.</a:t>
            </a:r>
          </a:p>
        </p:txBody>
      </p:sp>
      <p:sp>
        <p:nvSpPr>
          <p:cNvPr id="20" name="TextBox 20"/>
          <p:cNvSpPr txBox="1"/>
          <p:nvPr/>
        </p:nvSpPr>
        <p:spPr>
          <a:xfrm>
            <a:off x="1314941" y="4956290"/>
            <a:ext cx="16801749" cy="1005205"/>
          </a:xfrm>
          <a:prstGeom prst="rect">
            <a:avLst/>
          </a:prstGeom>
        </p:spPr>
        <p:txBody>
          <a:bodyPr lIns="0" tIns="0" rIns="0" bIns="0" rtlCol="0" anchor="t">
            <a:spAutoFit/>
          </a:bodyPr>
          <a:lstStyle/>
          <a:p>
            <a:pPr algn="ctr">
              <a:lnSpc>
                <a:spcPts val="3920"/>
              </a:lnSpc>
            </a:pPr>
            <a:r>
              <a:rPr lang="en-US" sz="2800" b="1">
                <a:solidFill>
                  <a:srgbClr val="000000"/>
                </a:solidFill>
                <a:latin typeface="Montserrat Bold" panose="00000800000000000000"/>
              </a:rPr>
              <a:t>Hệ thống có khả năng tính được vị trí vật thể ở một mức độ sai số trung bình khoảng 2m.</a:t>
            </a:r>
          </a:p>
          <a:p>
            <a:pPr algn="ctr">
              <a:lnSpc>
                <a:spcPts val="3920"/>
              </a:lnSpc>
            </a:pPr>
            <a:endParaRPr b="1"/>
          </a:p>
        </p:txBody>
      </p:sp>
      <p:sp>
        <p:nvSpPr>
          <p:cNvPr id="21" name="TextBox 21"/>
          <p:cNvSpPr txBox="1"/>
          <p:nvPr/>
        </p:nvSpPr>
        <p:spPr>
          <a:xfrm>
            <a:off x="1368155" y="5894820"/>
            <a:ext cx="12983282" cy="502285"/>
          </a:xfrm>
          <a:prstGeom prst="rect">
            <a:avLst/>
          </a:prstGeom>
        </p:spPr>
        <p:txBody>
          <a:bodyPr lIns="0" tIns="0" rIns="0" bIns="0" rtlCol="0" anchor="t">
            <a:spAutoFit/>
          </a:bodyPr>
          <a:lstStyle/>
          <a:p>
            <a:pPr algn="ctr">
              <a:lnSpc>
                <a:spcPts val="3920"/>
              </a:lnSpc>
            </a:pPr>
            <a:r>
              <a:rPr lang="en-US" sz="2800" b="1">
                <a:solidFill>
                  <a:srgbClr val="000000"/>
                </a:solidFill>
                <a:latin typeface="Montserrat Bold" panose="00000800000000000000"/>
              </a:rPr>
              <a:t>Thực hiện kĩ thuật DeepSleep để tiết kiệm năng lượng cho hệ thống. </a:t>
            </a:r>
          </a:p>
        </p:txBody>
      </p:sp>
      <p:grpSp>
        <p:nvGrpSpPr>
          <p:cNvPr id="22" name="Group 22"/>
          <p:cNvGrpSpPr/>
          <p:nvPr/>
        </p:nvGrpSpPr>
        <p:grpSpPr>
          <a:xfrm>
            <a:off x="672477" y="3704480"/>
            <a:ext cx="585315" cy="420596"/>
            <a:chOff x="0" y="0"/>
            <a:chExt cx="1131119" cy="812800"/>
          </a:xfrm>
        </p:grpSpPr>
        <p:sp>
          <p:nvSpPr>
            <p:cNvPr id="23" name="Freeform 23"/>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24" name="TextBox 24"/>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grpSp>
        <p:nvGrpSpPr>
          <p:cNvPr id="25" name="Group 25"/>
          <p:cNvGrpSpPr/>
          <p:nvPr/>
        </p:nvGrpSpPr>
        <p:grpSpPr>
          <a:xfrm>
            <a:off x="672477" y="5003915"/>
            <a:ext cx="585315" cy="420596"/>
            <a:chOff x="0" y="0"/>
            <a:chExt cx="1131119" cy="812800"/>
          </a:xfrm>
        </p:grpSpPr>
        <p:sp>
          <p:nvSpPr>
            <p:cNvPr id="26" name="Freeform 26"/>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27" name="TextBox 27"/>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grpSp>
        <p:nvGrpSpPr>
          <p:cNvPr id="28" name="Group 28"/>
          <p:cNvGrpSpPr/>
          <p:nvPr/>
        </p:nvGrpSpPr>
        <p:grpSpPr>
          <a:xfrm>
            <a:off x="672477" y="5923395"/>
            <a:ext cx="585315" cy="420596"/>
            <a:chOff x="0" y="0"/>
            <a:chExt cx="1131119" cy="812800"/>
          </a:xfrm>
        </p:grpSpPr>
        <p:sp>
          <p:nvSpPr>
            <p:cNvPr id="29" name="Freeform 29"/>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30" name="TextBox 30"/>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sp>
        <p:nvSpPr>
          <p:cNvPr id="40" name="TextBox 40"/>
          <p:cNvSpPr txBox="1"/>
          <p:nvPr>
            <p:custDataLst>
              <p:tags r:id="rId1"/>
            </p:custDataLst>
          </p:nvPr>
        </p:nvSpPr>
        <p:spPr>
          <a:xfrm>
            <a:off x="11506200" y="957961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2" name="TextBox 12"/>
          <p:cNvSpPr txBox="1"/>
          <p:nvPr/>
        </p:nvSpPr>
        <p:spPr>
          <a:xfrm>
            <a:off x="17440535" y="9495394"/>
            <a:ext cx="406400" cy="528991"/>
          </a:xfrm>
          <a:prstGeom prst="rect">
            <a:avLst/>
          </a:prstGeom>
        </p:spPr>
        <p:txBody>
          <a:bodyPr lIns="0" tIns="0" rIns="0" bIns="0" rtlCol="0" anchor="t">
            <a:spAutoFit/>
          </a:bodyPr>
          <a:lstStyle/>
          <a:p>
            <a:pPr algn="ctr">
              <a:lnSpc>
                <a:spcPts val="4480"/>
              </a:lnSpc>
              <a:spcBef>
                <a:spcPct val="0"/>
              </a:spcBef>
            </a:pPr>
            <a:r>
              <a:rPr lang="en-US" sz="3200" b="1" dirty="0">
                <a:solidFill>
                  <a:srgbClr val="131416"/>
                </a:solidFill>
                <a:latin typeface="Times New Roman Bold" panose="02030802070405020303"/>
              </a:rPr>
              <a:t>27</a:t>
            </a:r>
          </a:p>
        </p:txBody>
      </p:sp>
      <p:grpSp>
        <p:nvGrpSpPr>
          <p:cNvPr id="13" name="Group 13"/>
          <p:cNvGrpSpPr/>
          <p:nvPr/>
        </p:nvGrpSpPr>
        <p:grpSpPr>
          <a:xfrm>
            <a:off x="4293372" y="1028700"/>
            <a:ext cx="9701255" cy="1233093"/>
            <a:chOff x="0" y="0"/>
            <a:chExt cx="2555063" cy="324765"/>
          </a:xfrm>
        </p:grpSpPr>
        <p:sp>
          <p:nvSpPr>
            <p:cNvPr id="14" name="Freeform 14"/>
            <p:cNvSpPr/>
            <p:nvPr/>
          </p:nvSpPr>
          <p:spPr>
            <a:xfrm>
              <a:off x="0" y="0"/>
              <a:ext cx="2555063" cy="324765"/>
            </a:xfrm>
            <a:custGeom>
              <a:avLst/>
              <a:gdLst/>
              <a:ahLst/>
              <a:cxnLst/>
              <a:rect l="l" t="t" r="r" b="b"/>
              <a:pathLst>
                <a:path w="2555063" h="324765">
                  <a:moveTo>
                    <a:pt x="0" y="0"/>
                  </a:moveTo>
                  <a:lnTo>
                    <a:pt x="2555063" y="0"/>
                  </a:lnTo>
                  <a:lnTo>
                    <a:pt x="2555063"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5" name="TextBox 15"/>
            <p:cNvSpPr txBox="1"/>
            <p:nvPr/>
          </p:nvSpPr>
          <p:spPr>
            <a:xfrm>
              <a:off x="0" y="-66675"/>
              <a:ext cx="2555063"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IV. KẾT LUẬN - HƯỚNG PHÁT TRIỂN</a:t>
              </a:r>
            </a:p>
          </p:txBody>
        </p:sp>
      </p:grpSp>
      <p:sp>
        <p:nvSpPr>
          <p:cNvPr id="16" name="TextBox 16"/>
          <p:cNvSpPr txBox="1"/>
          <p:nvPr/>
        </p:nvSpPr>
        <p:spPr>
          <a:xfrm>
            <a:off x="179424" y="2613775"/>
            <a:ext cx="5143991"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HƯỚNG PHÁT TRIỂN  </a:t>
            </a:r>
          </a:p>
        </p:txBody>
      </p:sp>
      <p:sp>
        <p:nvSpPr>
          <p:cNvPr id="17" name="TextBox 17"/>
          <p:cNvSpPr txBox="1"/>
          <p:nvPr/>
        </p:nvSpPr>
        <p:spPr>
          <a:xfrm>
            <a:off x="1257791" y="3598660"/>
            <a:ext cx="12132647" cy="1005205"/>
          </a:xfrm>
          <a:prstGeom prst="rect">
            <a:avLst/>
          </a:prstGeom>
        </p:spPr>
        <p:txBody>
          <a:bodyPr lIns="0" tIns="0" rIns="0" bIns="0" rtlCol="0" anchor="t">
            <a:spAutoFit/>
          </a:bodyPr>
          <a:lstStyle/>
          <a:p>
            <a:pPr algn="l">
              <a:lnSpc>
                <a:spcPts val="3920"/>
              </a:lnSpc>
            </a:pPr>
            <a:r>
              <a:rPr lang="en-US" sz="2800" b="1">
                <a:solidFill>
                  <a:srgbClr val="000000"/>
                </a:solidFill>
                <a:latin typeface="Montserrat Bold" panose="00000800000000000000"/>
              </a:rPr>
              <a:t>Sử dụng thuật toán liên quan đến AI để tính toán vị trí của vật thể nhằm mang lại độ chính xác cao hơn.</a:t>
            </a:r>
          </a:p>
        </p:txBody>
      </p:sp>
      <p:sp>
        <p:nvSpPr>
          <p:cNvPr id="18" name="TextBox 18"/>
          <p:cNvSpPr txBox="1"/>
          <p:nvPr/>
        </p:nvSpPr>
        <p:spPr>
          <a:xfrm>
            <a:off x="1267316" y="5222990"/>
            <a:ext cx="12257708" cy="1005205"/>
          </a:xfrm>
          <a:prstGeom prst="rect">
            <a:avLst/>
          </a:prstGeom>
        </p:spPr>
        <p:txBody>
          <a:bodyPr lIns="0" tIns="0" rIns="0" bIns="0" rtlCol="0" anchor="t">
            <a:spAutoFit/>
          </a:bodyPr>
          <a:lstStyle/>
          <a:p>
            <a:pPr algn="l">
              <a:lnSpc>
                <a:spcPts val="3920"/>
              </a:lnSpc>
            </a:pPr>
            <a:r>
              <a:rPr lang="en-US" sz="2800" b="1">
                <a:solidFill>
                  <a:srgbClr val="000000"/>
                </a:solidFill>
                <a:latin typeface="Montserrat Bold" panose="00000800000000000000"/>
              </a:rPr>
              <a:t>Tối ưu hóa phần cứng để mang để tăng khả năng tiết kiệm năng lượng. </a:t>
            </a:r>
          </a:p>
        </p:txBody>
      </p:sp>
      <p:sp>
        <p:nvSpPr>
          <p:cNvPr id="19" name="TextBox 19"/>
          <p:cNvSpPr txBox="1"/>
          <p:nvPr/>
        </p:nvSpPr>
        <p:spPr>
          <a:xfrm>
            <a:off x="1276841" y="6368530"/>
            <a:ext cx="12717786" cy="1005205"/>
          </a:xfrm>
          <a:prstGeom prst="rect">
            <a:avLst/>
          </a:prstGeom>
        </p:spPr>
        <p:txBody>
          <a:bodyPr lIns="0" tIns="0" rIns="0" bIns="0" rtlCol="0" anchor="t">
            <a:spAutoFit/>
          </a:bodyPr>
          <a:lstStyle/>
          <a:p>
            <a:pPr algn="l">
              <a:lnSpc>
                <a:spcPts val="3920"/>
              </a:lnSpc>
            </a:pPr>
            <a:r>
              <a:rPr lang="en-US" sz="2800" b="1">
                <a:solidFill>
                  <a:srgbClr val="000000"/>
                </a:solidFill>
                <a:latin typeface="Montserrat Bold" panose="00000800000000000000"/>
              </a:rPr>
              <a:t>Xây dựng app để có thể dễ dàng sử dụng cho người dùng khi cần thiết và thân thiện hơn.</a:t>
            </a:r>
          </a:p>
        </p:txBody>
      </p:sp>
      <p:sp>
        <p:nvSpPr>
          <p:cNvPr id="20" name="TextBox 20"/>
          <p:cNvSpPr txBox="1"/>
          <p:nvPr/>
        </p:nvSpPr>
        <p:spPr>
          <a:xfrm>
            <a:off x="1276841" y="7773785"/>
            <a:ext cx="12863786" cy="1005205"/>
          </a:xfrm>
          <a:prstGeom prst="rect">
            <a:avLst/>
          </a:prstGeom>
        </p:spPr>
        <p:txBody>
          <a:bodyPr lIns="0" tIns="0" rIns="0" bIns="0" rtlCol="0" anchor="t">
            <a:spAutoFit/>
          </a:bodyPr>
          <a:lstStyle/>
          <a:p>
            <a:pPr algn="l">
              <a:lnSpc>
                <a:spcPts val="3920"/>
              </a:lnSpc>
            </a:pPr>
            <a:r>
              <a:rPr lang="en-US" sz="2800" b="1">
                <a:solidFill>
                  <a:srgbClr val="000000"/>
                </a:solidFill>
                <a:latin typeface="Montserrat Bold" panose="00000800000000000000"/>
              </a:rPr>
              <a:t>Áp dụng thêm các thuật toán tìm đường đi ngắn nhất để phục vụ cho việc tìm kiếm cũng như xác định quãng đường đi trong nhà kho.</a:t>
            </a:r>
          </a:p>
        </p:txBody>
      </p:sp>
      <p:grpSp>
        <p:nvGrpSpPr>
          <p:cNvPr id="21" name="Group 21"/>
          <p:cNvGrpSpPr/>
          <p:nvPr/>
        </p:nvGrpSpPr>
        <p:grpSpPr>
          <a:xfrm>
            <a:off x="443385" y="3704480"/>
            <a:ext cx="585315" cy="420596"/>
            <a:chOff x="0" y="0"/>
            <a:chExt cx="1131119" cy="812800"/>
          </a:xfrm>
        </p:grpSpPr>
        <p:sp>
          <p:nvSpPr>
            <p:cNvPr id="22" name="Freeform 22"/>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23" name="TextBox 23"/>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grpSp>
        <p:nvGrpSpPr>
          <p:cNvPr id="24" name="Group 24"/>
          <p:cNvGrpSpPr/>
          <p:nvPr/>
        </p:nvGrpSpPr>
        <p:grpSpPr>
          <a:xfrm>
            <a:off x="443385" y="5309760"/>
            <a:ext cx="585315" cy="420596"/>
            <a:chOff x="0" y="0"/>
            <a:chExt cx="1131119" cy="812800"/>
          </a:xfrm>
        </p:grpSpPr>
        <p:sp>
          <p:nvSpPr>
            <p:cNvPr id="25" name="Freeform 25"/>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26" name="TextBox 26"/>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grpSp>
        <p:nvGrpSpPr>
          <p:cNvPr id="27" name="Group 27"/>
          <p:cNvGrpSpPr/>
          <p:nvPr/>
        </p:nvGrpSpPr>
        <p:grpSpPr>
          <a:xfrm>
            <a:off x="443385" y="6455300"/>
            <a:ext cx="585315" cy="420596"/>
            <a:chOff x="0" y="0"/>
            <a:chExt cx="1131119" cy="812800"/>
          </a:xfrm>
        </p:grpSpPr>
        <p:sp>
          <p:nvSpPr>
            <p:cNvPr id="28" name="Freeform 28"/>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29" name="TextBox 29"/>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grpSp>
        <p:nvGrpSpPr>
          <p:cNvPr id="30" name="Group 30"/>
          <p:cNvGrpSpPr/>
          <p:nvPr/>
        </p:nvGrpSpPr>
        <p:grpSpPr>
          <a:xfrm>
            <a:off x="443385" y="7821410"/>
            <a:ext cx="585315" cy="420596"/>
            <a:chOff x="0" y="0"/>
            <a:chExt cx="1131119" cy="812800"/>
          </a:xfrm>
        </p:grpSpPr>
        <p:sp>
          <p:nvSpPr>
            <p:cNvPr id="31" name="Freeform 31"/>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32" name="TextBox 32"/>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sp>
        <p:nvSpPr>
          <p:cNvPr id="40" name="TextBox 40"/>
          <p:cNvSpPr txBox="1"/>
          <p:nvPr>
            <p:custDataLst>
              <p:tags r:id="rId1"/>
            </p:custDataLst>
          </p:nvPr>
        </p:nvSpPr>
        <p:spPr>
          <a:xfrm>
            <a:off x="11479530"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95203" y="7093381"/>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3"/>
            <a:stretch>
              <a:fillRect/>
            </a:stretch>
          </a:blipFill>
        </p:spPr>
      </p:sp>
      <p:sp>
        <p:nvSpPr>
          <p:cNvPr id="3" name="Freeform 3"/>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4"/>
            <a:stretch>
              <a:fillRect/>
            </a:stretch>
          </a:blipFill>
        </p:spPr>
      </p:sp>
      <p:sp>
        <p:nvSpPr>
          <p:cNvPr id="4" name="Freeform 4"/>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6"/>
            <a:stretch>
              <a:fillRect/>
            </a:stretch>
          </a:blipFill>
        </p:spPr>
      </p:sp>
      <p:sp>
        <p:nvSpPr>
          <p:cNvPr id="6" name="Freeform 6"/>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8"/>
            <a:stretch>
              <a:fillRect/>
            </a:stretch>
          </a:blipFill>
        </p:spPr>
      </p:sp>
      <p:sp>
        <p:nvSpPr>
          <p:cNvPr id="8" name="Freeform 8"/>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6"/>
            <a:stretch>
              <a:fillRect/>
            </a:stretch>
          </a:blipFill>
        </p:spPr>
      </p:sp>
      <p:grpSp>
        <p:nvGrpSpPr>
          <p:cNvPr id="9" name="Group 9"/>
          <p:cNvGrpSpPr/>
          <p:nvPr/>
        </p:nvGrpSpPr>
        <p:grpSpPr>
          <a:xfrm>
            <a:off x="16157789" y="9619219"/>
            <a:ext cx="853564" cy="391160"/>
            <a:chOff x="0" y="0"/>
            <a:chExt cx="224807" cy="103021"/>
          </a:xfrm>
        </p:grpSpPr>
        <p:sp>
          <p:nvSpPr>
            <p:cNvPr id="10" name="Freeform 10"/>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1" name="TextBox 11"/>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3" name="TextBox 13"/>
          <p:cNvSpPr txBox="1"/>
          <p:nvPr/>
        </p:nvSpPr>
        <p:spPr>
          <a:xfrm>
            <a:off x="17440535" y="9495394"/>
            <a:ext cx="406400" cy="52899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131416"/>
                </a:solidFill>
                <a:latin typeface="Times New Roman Bold" panose="02030802070405020303"/>
              </a:rPr>
              <a:t>28</a:t>
            </a:r>
          </a:p>
        </p:txBody>
      </p:sp>
      <p:grpSp>
        <p:nvGrpSpPr>
          <p:cNvPr id="14" name="Group 14"/>
          <p:cNvGrpSpPr/>
          <p:nvPr/>
        </p:nvGrpSpPr>
        <p:grpSpPr>
          <a:xfrm>
            <a:off x="11337472" y="4701516"/>
            <a:ext cx="3608152" cy="1047967"/>
            <a:chOff x="0" y="0"/>
            <a:chExt cx="1399236" cy="406400"/>
          </a:xfrm>
        </p:grpSpPr>
        <p:sp>
          <p:nvSpPr>
            <p:cNvPr id="15" name="Freeform 15"/>
            <p:cNvSpPr/>
            <p:nvPr/>
          </p:nvSpPr>
          <p:spPr>
            <a:xfrm>
              <a:off x="0" y="0"/>
              <a:ext cx="1399236" cy="406400"/>
            </a:xfrm>
            <a:custGeom>
              <a:avLst/>
              <a:gdLst/>
              <a:ahLst/>
              <a:cxnLst/>
              <a:rect l="l" t="t" r="r" b="b"/>
              <a:pathLst>
                <a:path w="1399236" h="406400">
                  <a:moveTo>
                    <a:pt x="0" y="0"/>
                  </a:moveTo>
                  <a:lnTo>
                    <a:pt x="1196036" y="0"/>
                  </a:lnTo>
                  <a:lnTo>
                    <a:pt x="1399236" y="203200"/>
                  </a:lnTo>
                  <a:lnTo>
                    <a:pt x="1196036" y="406400"/>
                  </a:lnTo>
                  <a:lnTo>
                    <a:pt x="0" y="406400"/>
                  </a:lnTo>
                  <a:lnTo>
                    <a:pt x="203200" y="203200"/>
                  </a:lnTo>
                  <a:lnTo>
                    <a:pt x="0" y="0"/>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6" name="TextBox 16"/>
            <p:cNvSpPr txBox="1"/>
            <p:nvPr/>
          </p:nvSpPr>
          <p:spPr>
            <a:xfrm>
              <a:off x="177800" y="-38100"/>
              <a:ext cx="1145236" cy="444500"/>
            </a:xfrm>
            <a:prstGeom prst="rect">
              <a:avLst/>
            </a:prstGeom>
          </p:spPr>
          <p:txBody>
            <a:bodyPr lIns="50800" tIns="50800" rIns="50800" bIns="50800" rtlCol="0" anchor="ctr"/>
            <a:lstStyle/>
            <a:p>
              <a:pPr algn="ctr">
                <a:lnSpc>
                  <a:spcPts val="2875"/>
                </a:lnSpc>
              </a:pPr>
              <a:endParaRPr b="1"/>
            </a:p>
          </p:txBody>
        </p:sp>
      </p:grpSp>
      <p:grpSp>
        <p:nvGrpSpPr>
          <p:cNvPr id="17" name="Group 17"/>
          <p:cNvGrpSpPr/>
          <p:nvPr/>
        </p:nvGrpSpPr>
        <p:grpSpPr>
          <a:xfrm>
            <a:off x="6454209" y="4701516"/>
            <a:ext cx="5163164" cy="1047967"/>
            <a:chOff x="0" y="0"/>
            <a:chExt cx="2002267" cy="406400"/>
          </a:xfrm>
        </p:grpSpPr>
        <p:sp>
          <p:nvSpPr>
            <p:cNvPr id="18" name="Freeform 18"/>
            <p:cNvSpPr/>
            <p:nvPr/>
          </p:nvSpPr>
          <p:spPr>
            <a:xfrm>
              <a:off x="0" y="0"/>
              <a:ext cx="2002267" cy="406400"/>
            </a:xfrm>
            <a:custGeom>
              <a:avLst/>
              <a:gdLst/>
              <a:ahLst/>
              <a:cxnLst/>
              <a:rect l="l" t="t" r="r" b="b"/>
              <a:pathLst>
                <a:path w="2002267" h="406400">
                  <a:moveTo>
                    <a:pt x="0" y="0"/>
                  </a:moveTo>
                  <a:lnTo>
                    <a:pt x="1799067" y="0"/>
                  </a:lnTo>
                  <a:lnTo>
                    <a:pt x="2002267" y="203200"/>
                  </a:lnTo>
                  <a:lnTo>
                    <a:pt x="1799067" y="406400"/>
                  </a:lnTo>
                  <a:lnTo>
                    <a:pt x="0" y="406400"/>
                  </a:lnTo>
                  <a:lnTo>
                    <a:pt x="203200" y="203200"/>
                  </a:lnTo>
                  <a:lnTo>
                    <a:pt x="0" y="0"/>
                  </a:lnTo>
                  <a:close/>
                </a:path>
              </a:pathLst>
            </a:custGeom>
            <a:gradFill rotWithShape="1">
              <a:gsLst>
                <a:gs pos="0">
                  <a:srgbClr val="61FD91">
                    <a:alpha val="100000"/>
                  </a:srgbClr>
                </a:gs>
                <a:gs pos="33333">
                  <a:srgbClr val="042E2D">
                    <a:alpha val="100000"/>
                  </a:srgbClr>
                </a:gs>
                <a:gs pos="66667">
                  <a:srgbClr val="B508C4">
                    <a:alpha val="100000"/>
                  </a:srgbClr>
                </a:gs>
                <a:gs pos="100000">
                  <a:srgbClr val="690000">
                    <a:alpha val="100000"/>
                  </a:srgbClr>
                </a:gs>
              </a:gsLst>
              <a:lin ang="0"/>
            </a:gradFill>
          </p:spPr>
        </p:sp>
        <p:sp>
          <p:nvSpPr>
            <p:cNvPr id="19" name="TextBox 19"/>
            <p:cNvSpPr txBox="1"/>
            <p:nvPr/>
          </p:nvSpPr>
          <p:spPr>
            <a:xfrm>
              <a:off x="177800" y="-66675"/>
              <a:ext cx="1748267" cy="473075"/>
            </a:xfrm>
            <a:prstGeom prst="rect">
              <a:avLst/>
            </a:prstGeom>
          </p:spPr>
          <p:txBody>
            <a:bodyPr lIns="50800" tIns="50800" rIns="50800" bIns="50800" rtlCol="0" anchor="ctr"/>
            <a:lstStyle/>
            <a:p>
              <a:pPr algn="ctr">
                <a:lnSpc>
                  <a:spcPts val="4415"/>
                </a:lnSpc>
              </a:pPr>
              <a:r>
                <a:rPr lang="en-US" sz="3155" b="1">
                  <a:solidFill>
                    <a:srgbClr val="FFFFFF"/>
                  </a:solidFill>
                  <a:latin typeface="Montserrat Bold" panose="00000800000000000000"/>
                </a:rPr>
                <a:t>KẾT THÚC PHẦN IV</a:t>
              </a:r>
            </a:p>
          </p:txBody>
        </p:sp>
      </p:grpSp>
      <p:grpSp>
        <p:nvGrpSpPr>
          <p:cNvPr id="20" name="Group 20"/>
          <p:cNvGrpSpPr/>
          <p:nvPr/>
        </p:nvGrpSpPr>
        <p:grpSpPr>
          <a:xfrm>
            <a:off x="3342376" y="4701516"/>
            <a:ext cx="3448664" cy="1047967"/>
            <a:chOff x="0" y="0"/>
            <a:chExt cx="1337386" cy="406400"/>
          </a:xfrm>
        </p:grpSpPr>
        <p:sp>
          <p:nvSpPr>
            <p:cNvPr id="21" name="Freeform 21"/>
            <p:cNvSpPr/>
            <p:nvPr/>
          </p:nvSpPr>
          <p:spPr>
            <a:xfrm>
              <a:off x="0" y="0"/>
              <a:ext cx="1337386" cy="406400"/>
            </a:xfrm>
            <a:custGeom>
              <a:avLst/>
              <a:gdLst/>
              <a:ahLst/>
              <a:cxnLst/>
              <a:rect l="l" t="t" r="r" b="b"/>
              <a:pathLst>
                <a:path w="1337386" h="406400">
                  <a:moveTo>
                    <a:pt x="0" y="0"/>
                  </a:moveTo>
                  <a:lnTo>
                    <a:pt x="1134186" y="0"/>
                  </a:lnTo>
                  <a:lnTo>
                    <a:pt x="1337386" y="203200"/>
                  </a:lnTo>
                  <a:lnTo>
                    <a:pt x="1134186" y="406400"/>
                  </a:lnTo>
                  <a:lnTo>
                    <a:pt x="0" y="406400"/>
                  </a:lnTo>
                  <a:lnTo>
                    <a:pt x="203200" y="203200"/>
                  </a:lnTo>
                  <a:lnTo>
                    <a:pt x="0" y="0"/>
                  </a:lnTo>
                  <a:close/>
                </a:path>
              </a:pathLst>
            </a:custGeom>
            <a:gradFill rotWithShape="1">
              <a:gsLst>
                <a:gs pos="0">
                  <a:srgbClr val="44E475">
                    <a:alpha val="100000"/>
                  </a:srgbClr>
                </a:gs>
                <a:gs pos="33333">
                  <a:srgbClr val="34FDF7">
                    <a:alpha val="100000"/>
                  </a:srgbClr>
                </a:gs>
                <a:gs pos="66667">
                  <a:srgbClr val="B508C4">
                    <a:alpha val="100000"/>
                  </a:srgbClr>
                </a:gs>
                <a:gs pos="100000">
                  <a:srgbClr val="FF0000">
                    <a:alpha val="100000"/>
                  </a:srgbClr>
                </a:gs>
              </a:gsLst>
              <a:lin ang="0"/>
            </a:gradFill>
          </p:spPr>
        </p:sp>
        <p:sp>
          <p:nvSpPr>
            <p:cNvPr id="22" name="TextBox 22"/>
            <p:cNvSpPr txBox="1"/>
            <p:nvPr/>
          </p:nvSpPr>
          <p:spPr>
            <a:xfrm>
              <a:off x="177800" y="-38100"/>
              <a:ext cx="1083386" cy="444500"/>
            </a:xfrm>
            <a:prstGeom prst="rect">
              <a:avLst/>
            </a:prstGeom>
          </p:spPr>
          <p:txBody>
            <a:bodyPr lIns="50800" tIns="50800" rIns="50800" bIns="50800" rtlCol="0" anchor="ctr"/>
            <a:lstStyle/>
            <a:p>
              <a:pPr algn="ctr">
                <a:lnSpc>
                  <a:spcPts val="2875"/>
                </a:lnSpc>
              </a:pPr>
              <a:endParaRPr b="1"/>
            </a:p>
          </p:txBody>
        </p:sp>
      </p:grpSp>
      <p:sp>
        <p:nvSpPr>
          <p:cNvPr id="40" name="TextBox 40"/>
          <p:cNvSpPr txBox="1"/>
          <p:nvPr>
            <p:custDataLst>
              <p:tags r:id="rId1"/>
            </p:custDataLst>
          </p:nvPr>
        </p:nvSpPr>
        <p:spPr>
          <a:xfrm>
            <a:off x="11430000"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6"/>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stretch>
              <a:fillRect/>
            </a:stretch>
          </a:blipFill>
        </p:spPr>
      </p:sp>
      <p:grpSp>
        <p:nvGrpSpPr>
          <p:cNvPr id="8" name="Group 8"/>
          <p:cNvGrpSpPr/>
          <p:nvPr/>
        </p:nvGrpSpPr>
        <p:grpSpPr>
          <a:xfrm>
            <a:off x="7004190" y="4597252"/>
            <a:ext cx="4279619" cy="1391423"/>
            <a:chOff x="0" y="0"/>
            <a:chExt cx="1127143" cy="366465"/>
          </a:xfrm>
        </p:grpSpPr>
        <p:sp>
          <p:nvSpPr>
            <p:cNvPr id="9" name="Freeform 9"/>
            <p:cNvSpPr/>
            <p:nvPr/>
          </p:nvSpPr>
          <p:spPr>
            <a:xfrm>
              <a:off x="0" y="0"/>
              <a:ext cx="1127143" cy="366465"/>
            </a:xfrm>
            <a:custGeom>
              <a:avLst/>
              <a:gdLst/>
              <a:ahLst/>
              <a:cxnLst/>
              <a:rect l="l" t="t" r="r" b="b"/>
              <a:pathLst>
                <a:path w="1127143" h="366465">
                  <a:moveTo>
                    <a:pt x="0" y="0"/>
                  </a:moveTo>
                  <a:lnTo>
                    <a:pt x="1127143" y="0"/>
                  </a:lnTo>
                  <a:lnTo>
                    <a:pt x="1127143" y="366465"/>
                  </a:lnTo>
                  <a:lnTo>
                    <a:pt x="0" y="3664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0" name="TextBox 10"/>
            <p:cNvSpPr txBox="1"/>
            <p:nvPr/>
          </p:nvSpPr>
          <p:spPr>
            <a:xfrm>
              <a:off x="0" y="-114300"/>
              <a:ext cx="1127143" cy="480765"/>
            </a:xfrm>
            <a:prstGeom prst="rect">
              <a:avLst/>
            </a:prstGeom>
          </p:spPr>
          <p:txBody>
            <a:bodyPr lIns="50800" tIns="50800" rIns="50800" bIns="50800" rtlCol="0" anchor="ctr"/>
            <a:lstStyle/>
            <a:p>
              <a:pPr algn="ctr">
                <a:lnSpc>
                  <a:spcPts val="8260"/>
                </a:lnSpc>
              </a:pPr>
              <a:r>
                <a:rPr lang="en-US" sz="5900" b="1">
                  <a:solidFill>
                    <a:srgbClr val="EFC034"/>
                  </a:solidFill>
                  <a:latin typeface="Montserrat Bold" panose="00000800000000000000"/>
                </a:rPr>
                <a:t>Q &amp; A</a:t>
              </a:r>
            </a:p>
          </p:txBody>
        </p:sp>
      </p:grpSp>
      <p:sp>
        <p:nvSpPr>
          <p:cNvPr id="11" name="TextBox 11"/>
          <p:cNvSpPr txBox="1"/>
          <p:nvPr/>
        </p:nvSpPr>
        <p:spPr>
          <a:xfrm>
            <a:off x="2108249" y="1856336"/>
            <a:ext cx="14049540" cy="1679575"/>
          </a:xfrm>
          <a:prstGeom prst="rect">
            <a:avLst/>
          </a:prstGeom>
        </p:spPr>
        <p:txBody>
          <a:bodyPr lIns="0" tIns="0" rIns="0" bIns="0" rtlCol="0" anchor="t">
            <a:spAutoFit/>
          </a:bodyPr>
          <a:lstStyle/>
          <a:p>
            <a:pPr algn="ctr">
              <a:lnSpc>
                <a:spcPts val="6550"/>
              </a:lnSpc>
            </a:pPr>
            <a:r>
              <a:rPr lang="en-US" sz="5000" b="1" spc="145">
                <a:solidFill>
                  <a:srgbClr val="FF0759"/>
                </a:solidFill>
                <a:latin typeface="Montserrat Bold" panose="00000800000000000000"/>
              </a:rPr>
              <a:t>CẢM ƠN QUÝ THẦY CÔ ĐÃ QUAN TÂM THEO DÕI</a:t>
            </a:r>
          </a:p>
        </p:txBody>
      </p:sp>
      <p:grpSp>
        <p:nvGrpSpPr>
          <p:cNvPr id="12" name="Group 12"/>
          <p:cNvGrpSpPr/>
          <p:nvPr/>
        </p:nvGrpSpPr>
        <p:grpSpPr>
          <a:xfrm>
            <a:off x="16157789" y="9619219"/>
            <a:ext cx="853564" cy="391160"/>
            <a:chOff x="0" y="0"/>
            <a:chExt cx="224807" cy="103021"/>
          </a:xfrm>
        </p:grpSpPr>
        <p:sp>
          <p:nvSpPr>
            <p:cNvPr id="13" name="Freeform 13"/>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4" name="TextBox 14"/>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6" name="TextBox 16"/>
          <p:cNvSpPr txBox="1"/>
          <p:nvPr/>
        </p:nvSpPr>
        <p:spPr>
          <a:xfrm>
            <a:off x="17440535" y="9495394"/>
            <a:ext cx="406400" cy="528991"/>
          </a:xfrm>
          <a:prstGeom prst="rect">
            <a:avLst/>
          </a:prstGeom>
        </p:spPr>
        <p:txBody>
          <a:bodyPr lIns="0" tIns="0" rIns="0" bIns="0" rtlCol="0" anchor="t">
            <a:spAutoFit/>
          </a:bodyPr>
          <a:lstStyle/>
          <a:p>
            <a:pPr algn="ctr">
              <a:lnSpc>
                <a:spcPts val="4480"/>
              </a:lnSpc>
              <a:spcBef>
                <a:spcPct val="0"/>
              </a:spcBef>
            </a:pPr>
            <a:r>
              <a:rPr lang="en-US" sz="3200" b="1" dirty="0">
                <a:solidFill>
                  <a:srgbClr val="131416"/>
                </a:solidFill>
                <a:latin typeface="Times New Roman Bold" panose="02030802070405020303"/>
              </a:rPr>
              <a:t>29</a:t>
            </a:r>
          </a:p>
        </p:txBody>
      </p:sp>
      <p:sp>
        <p:nvSpPr>
          <p:cNvPr id="40" name="TextBox 40"/>
          <p:cNvSpPr txBox="1"/>
          <p:nvPr>
            <p:custDataLst>
              <p:tags r:id="rId1"/>
            </p:custDataLst>
          </p:nvPr>
        </p:nvSpPr>
        <p:spPr>
          <a:xfrm>
            <a:off x="11479530" y="96393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1" name="Group 11"/>
          <p:cNvGrpSpPr/>
          <p:nvPr/>
        </p:nvGrpSpPr>
        <p:grpSpPr>
          <a:xfrm>
            <a:off x="6346785" y="1028700"/>
            <a:ext cx="5594430" cy="1233093"/>
            <a:chOff x="0" y="0"/>
            <a:chExt cx="1473430" cy="324765"/>
          </a:xfrm>
        </p:grpSpPr>
        <p:sp>
          <p:nvSpPr>
            <p:cNvPr id="12" name="Freeform 12"/>
            <p:cNvSpPr/>
            <p:nvPr/>
          </p:nvSpPr>
          <p:spPr>
            <a:xfrm>
              <a:off x="0" y="0"/>
              <a:ext cx="1473430" cy="324765"/>
            </a:xfrm>
            <a:custGeom>
              <a:avLst/>
              <a:gdLst/>
              <a:ahLst/>
              <a:cxnLst/>
              <a:rect l="l" t="t" r="r" b="b"/>
              <a:pathLst>
                <a:path w="1473430" h="324765">
                  <a:moveTo>
                    <a:pt x="0" y="0"/>
                  </a:moveTo>
                  <a:lnTo>
                    <a:pt x="1473430" y="0"/>
                  </a:lnTo>
                  <a:lnTo>
                    <a:pt x="1473430"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3" name="TextBox 13"/>
            <p:cNvSpPr txBox="1"/>
            <p:nvPr/>
          </p:nvSpPr>
          <p:spPr>
            <a:xfrm>
              <a:off x="0" y="-66675"/>
              <a:ext cx="1473430"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 ĐẶT VẤN ĐỀ</a:t>
              </a:r>
            </a:p>
          </p:txBody>
        </p:sp>
      </p:grpSp>
      <p:grpSp>
        <p:nvGrpSpPr>
          <p:cNvPr id="14" name="Group 14"/>
          <p:cNvGrpSpPr/>
          <p:nvPr/>
        </p:nvGrpSpPr>
        <p:grpSpPr>
          <a:xfrm>
            <a:off x="6932231" y="2948990"/>
            <a:ext cx="10995441" cy="5651420"/>
            <a:chOff x="0" y="0"/>
            <a:chExt cx="14660588" cy="7535227"/>
          </a:xfrm>
        </p:grpSpPr>
        <p:sp>
          <p:nvSpPr>
            <p:cNvPr id="15" name="Freeform 15"/>
            <p:cNvSpPr/>
            <p:nvPr/>
          </p:nvSpPr>
          <p:spPr>
            <a:xfrm>
              <a:off x="0" y="0"/>
              <a:ext cx="14660588" cy="7535227"/>
            </a:xfrm>
            <a:custGeom>
              <a:avLst/>
              <a:gdLst/>
              <a:ahLst/>
              <a:cxnLst/>
              <a:rect l="l" t="t" r="r" b="b"/>
              <a:pathLst>
                <a:path w="14660588" h="7535227">
                  <a:moveTo>
                    <a:pt x="0" y="0"/>
                  </a:moveTo>
                  <a:lnTo>
                    <a:pt x="14660588" y="0"/>
                  </a:lnTo>
                  <a:lnTo>
                    <a:pt x="14660588" y="7535227"/>
                  </a:lnTo>
                  <a:lnTo>
                    <a:pt x="0" y="7535227"/>
                  </a:lnTo>
                  <a:lnTo>
                    <a:pt x="0" y="0"/>
                  </a:lnTo>
                  <a:close/>
                </a:path>
              </a:pathLst>
            </a:custGeom>
            <a:blipFill>
              <a:blip r:embed="rId12"/>
              <a:stretch>
                <a:fillRect/>
              </a:stretch>
            </a:blipFill>
            <a:ln w="38100" cap="sq">
              <a:solidFill>
                <a:srgbClr val="000000"/>
              </a:solidFill>
              <a:prstDash val="solid"/>
              <a:miter/>
            </a:ln>
          </p:spPr>
        </p:sp>
        <p:sp>
          <p:nvSpPr>
            <p:cNvPr id="16" name="Freeform 16"/>
            <p:cNvSpPr/>
            <p:nvPr/>
          </p:nvSpPr>
          <p:spPr>
            <a:xfrm>
              <a:off x="131506" y="542951"/>
              <a:ext cx="1794618" cy="1230924"/>
            </a:xfrm>
            <a:custGeom>
              <a:avLst/>
              <a:gdLst/>
              <a:ahLst/>
              <a:cxnLst/>
              <a:rect l="l" t="t" r="r" b="b"/>
              <a:pathLst>
                <a:path w="1794618" h="1230924">
                  <a:moveTo>
                    <a:pt x="0" y="0"/>
                  </a:moveTo>
                  <a:lnTo>
                    <a:pt x="1794618" y="0"/>
                  </a:lnTo>
                  <a:lnTo>
                    <a:pt x="1794618" y="1230924"/>
                  </a:lnTo>
                  <a:lnTo>
                    <a:pt x="0" y="1230924"/>
                  </a:lnTo>
                  <a:lnTo>
                    <a:pt x="0" y="0"/>
                  </a:lnTo>
                  <a:close/>
                </a:path>
              </a:pathLst>
            </a:custGeom>
            <a:blipFill>
              <a:blip r:embed="rId13"/>
              <a:stretch>
                <a:fillRect/>
              </a:stretch>
            </a:blipFill>
          </p:spPr>
        </p:sp>
        <p:sp>
          <p:nvSpPr>
            <p:cNvPr id="17" name="Freeform 17"/>
            <p:cNvSpPr/>
            <p:nvPr/>
          </p:nvSpPr>
          <p:spPr>
            <a:xfrm>
              <a:off x="648623" y="650382"/>
              <a:ext cx="1066839" cy="627416"/>
            </a:xfrm>
            <a:custGeom>
              <a:avLst/>
              <a:gdLst/>
              <a:ahLst/>
              <a:cxnLst/>
              <a:rect l="l" t="t" r="r" b="b"/>
              <a:pathLst>
                <a:path w="1066839" h="627416">
                  <a:moveTo>
                    <a:pt x="0" y="0"/>
                  </a:moveTo>
                  <a:lnTo>
                    <a:pt x="1066838" y="0"/>
                  </a:lnTo>
                  <a:lnTo>
                    <a:pt x="1066838" y="627415"/>
                  </a:lnTo>
                  <a:lnTo>
                    <a:pt x="0" y="627415"/>
                  </a:lnTo>
                  <a:lnTo>
                    <a:pt x="0" y="0"/>
                  </a:lnTo>
                  <a:close/>
                </a:path>
              </a:pathLst>
            </a:custGeom>
            <a:blipFill>
              <a:blip r:embed="rId14"/>
              <a:stretch>
                <a:fillRect l="-709844" t="-2287120" r="-32238" b="-24421"/>
              </a:stretch>
            </a:blipFill>
          </p:spPr>
        </p:sp>
        <p:sp>
          <p:nvSpPr>
            <p:cNvPr id="18" name="Freeform 18"/>
            <p:cNvSpPr/>
            <p:nvPr/>
          </p:nvSpPr>
          <p:spPr>
            <a:xfrm>
              <a:off x="859310" y="1259749"/>
              <a:ext cx="645464" cy="308192"/>
            </a:xfrm>
            <a:custGeom>
              <a:avLst/>
              <a:gdLst/>
              <a:ahLst/>
              <a:cxnLst/>
              <a:rect l="l" t="t" r="r" b="b"/>
              <a:pathLst>
                <a:path w="645464" h="308192">
                  <a:moveTo>
                    <a:pt x="0" y="0"/>
                  </a:moveTo>
                  <a:lnTo>
                    <a:pt x="645464" y="0"/>
                  </a:lnTo>
                  <a:lnTo>
                    <a:pt x="645464" y="308193"/>
                  </a:lnTo>
                  <a:lnTo>
                    <a:pt x="0" y="308193"/>
                  </a:lnTo>
                  <a:lnTo>
                    <a:pt x="0" y="0"/>
                  </a:lnTo>
                  <a:close/>
                </a:path>
              </a:pathLst>
            </a:custGeom>
            <a:blipFill>
              <a:blip r:embed="rId14"/>
              <a:stretch>
                <a:fillRect l="-1238531" t="-4759681" r="-53284" b="-49718"/>
              </a:stretch>
            </a:blipFill>
          </p:spPr>
        </p:sp>
        <p:sp>
          <p:nvSpPr>
            <p:cNvPr id="19" name="Freeform 19"/>
            <p:cNvSpPr/>
            <p:nvPr/>
          </p:nvSpPr>
          <p:spPr>
            <a:xfrm>
              <a:off x="706083" y="632333"/>
              <a:ext cx="645464" cy="645464"/>
            </a:xfrm>
            <a:custGeom>
              <a:avLst/>
              <a:gdLst/>
              <a:ahLst/>
              <a:cxnLst/>
              <a:rect l="l" t="t" r="r" b="b"/>
              <a:pathLst>
                <a:path w="645464" h="645464">
                  <a:moveTo>
                    <a:pt x="0" y="0"/>
                  </a:moveTo>
                  <a:lnTo>
                    <a:pt x="645464" y="0"/>
                  </a:lnTo>
                  <a:lnTo>
                    <a:pt x="645464" y="645464"/>
                  </a:lnTo>
                  <a:lnTo>
                    <a:pt x="0" y="645464"/>
                  </a:lnTo>
                  <a:lnTo>
                    <a:pt x="0" y="0"/>
                  </a:lnTo>
                  <a:close/>
                </a:path>
              </a:pathLst>
            </a:custGeom>
            <a:blipFill>
              <a:blip r:embed="rId15"/>
              <a:stretch>
                <a:fillRect/>
              </a:stretch>
            </a:blipFill>
          </p:spPr>
        </p:sp>
        <p:sp>
          <p:nvSpPr>
            <p:cNvPr id="20" name="Freeform 20"/>
            <p:cNvSpPr/>
            <p:nvPr/>
          </p:nvSpPr>
          <p:spPr>
            <a:xfrm>
              <a:off x="900354" y="2452549"/>
              <a:ext cx="901109" cy="373044"/>
            </a:xfrm>
            <a:custGeom>
              <a:avLst/>
              <a:gdLst/>
              <a:ahLst/>
              <a:cxnLst/>
              <a:rect l="l" t="t" r="r" b="b"/>
              <a:pathLst>
                <a:path w="901109" h="373044">
                  <a:moveTo>
                    <a:pt x="0" y="0"/>
                  </a:moveTo>
                  <a:lnTo>
                    <a:pt x="901109" y="0"/>
                  </a:lnTo>
                  <a:lnTo>
                    <a:pt x="901109" y="373044"/>
                  </a:lnTo>
                  <a:lnTo>
                    <a:pt x="0" y="373044"/>
                  </a:lnTo>
                  <a:lnTo>
                    <a:pt x="0" y="0"/>
                  </a:lnTo>
                  <a:close/>
                </a:path>
              </a:pathLst>
            </a:custGeom>
            <a:blipFill>
              <a:blip r:embed="rId14"/>
              <a:stretch>
                <a:fillRect l="-840397" t="-3914857" r="-56559" b="-41074"/>
              </a:stretch>
            </a:blipFill>
          </p:spPr>
        </p:sp>
        <p:sp>
          <p:nvSpPr>
            <p:cNvPr id="21" name="Freeform 21"/>
            <p:cNvSpPr/>
            <p:nvPr/>
          </p:nvSpPr>
          <p:spPr>
            <a:xfrm>
              <a:off x="900354" y="3640861"/>
              <a:ext cx="901109" cy="373044"/>
            </a:xfrm>
            <a:custGeom>
              <a:avLst/>
              <a:gdLst/>
              <a:ahLst/>
              <a:cxnLst/>
              <a:rect l="l" t="t" r="r" b="b"/>
              <a:pathLst>
                <a:path w="901109" h="373044">
                  <a:moveTo>
                    <a:pt x="0" y="0"/>
                  </a:moveTo>
                  <a:lnTo>
                    <a:pt x="901109" y="0"/>
                  </a:lnTo>
                  <a:lnTo>
                    <a:pt x="901109" y="373044"/>
                  </a:lnTo>
                  <a:lnTo>
                    <a:pt x="0" y="373044"/>
                  </a:lnTo>
                  <a:lnTo>
                    <a:pt x="0" y="0"/>
                  </a:lnTo>
                  <a:close/>
                </a:path>
              </a:pathLst>
            </a:custGeom>
            <a:blipFill>
              <a:blip r:embed="rId14"/>
              <a:stretch>
                <a:fillRect l="-840397" t="-3914857" r="-56559" b="-41074"/>
              </a:stretch>
            </a:blipFill>
          </p:spPr>
        </p:sp>
        <p:sp>
          <p:nvSpPr>
            <p:cNvPr id="22" name="Freeform 22"/>
            <p:cNvSpPr/>
            <p:nvPr/>
          </p:nvSpPr>
          <p:spPr>
            <a:xfrm>
              <a:off x="900992" y="4818024"/>
              <a:ext cx="901109" cy="373044"/>
            </a:xfrm>
            <a:custGeom>
              <a:avLst/>
              <a:gdLst/>
              <a:ahLst/>
              <a:cxnLst/>
              <a:rect l="l" t="t" r="r" b="b"/>
              <a:pathLst>
                <a:path w="901109" h="373044">
                  <a:moveTo>
                    <a:pt x="0" y="0"/>
                  </a:moveTo>
                  <a:lnTo>
                    <a:pt x="901110" y="0"/>
                  </a:lnTo>
                  <a:lnTo>
                    <a:pt x="901110" y="373044"/>
                  </a:lnTo>
                  <a:lnTo>
                    <a:pt x="0" y="373044"/>
                  </a:lnTo>
                  <a:lnTo>
                    <a:pt x="0" y="0"/>
                  </a:lnTo>
                  <a:close/>
                </a:path>
              </a:pathLst>
            </a:custGeom>
            <a:blipFill>
              <a:blip r:embed="rId14"/>
              <a:stretch>
                <a:fillRect l="-840397" t="-3914857" r="-56559" b="-41074"/>
              </a:stretch>
            </a:blipFill>
          </p:spPr>
        </p:sp>
        <p:sp>
          <p:nvSpPr>
            <p:cNvPr id="23" name="TextBox 23"/>
            <p:cNvSpPr txBox="1"/>
            <p:nvPr/>
          </p:nvSpPr>
          <p:spPr>
            <a:xfrm>
              <a:off x="875619" y="1280957"/>
              <a:ext cx="674734" cy="296333"/>
            </a:xfrm>
            <a:prstGeom prst="rect">
              <a:avLst/>
            </a:prstGeom>
          </p:spPr>
          <p:txBody>
            <a:bodyPr lIns="0" tIns="0" rIns="0" bIns="0" rtlCol="0" anchor="t">
              <a:spAutoFit/>
            </a:bodyPr>
            <a:lstStyle/>
            <a:p>
              <a:pPr algn="ctr">
                <a:lnSpc>
                  <a:spcPts val="1735"/>
                </a:lnSpc>
              </a:pPr>
              <a:r>
                <a:rPr lang="en-US" sz="1240" b="1">
                  <a:solidFill>
                    <a:srgbClr val="000000"/>
                  </a:solidFill>
                  <a:latin typeface="DejaVu Serif Bold" panose="02060803050605020204"/>
                </a:rPr>
                <a:t>1-5 m</a:t>
              </a:r>
            </a:p>
          </p:txBody>
        </p:sp>
        <p:sp>
          <p:nvSpPr>
            <p:cNvPr id="24" name="TextBox 24"/>
            <p:cNvSpPr txBox="1"/>
            <p:nvPr/>
          </p:nvSpPr>
          <p:spPr>
            <a:xfrm>
              <a:off x="713740" y="2484967"/>
              <a:ext cx="1633220" cy="351367"/>
            </a:xfrm>
            <a:prstGeom prst="rect">
              <a:avLst/>
            </a:prstGeom>
          </p:spPr>
          <p:txBody>
            <a:bodyPr lIns="0" tIns="0" rIns="0" bIns="0" rtlCol="0" anchor="t">
              <a:noAutofit/>
            </a:bodyPr>
            <a:lstStyle/>
            <a:p>
              <a:pPr algn="ctr">
                <a:lnSpc>
                  <a:spcPts val="1735"/>
                </a:lnSpc>
              </a:pPr>
              <a:r>
                <a:rPr lang="en-US" sz="1240" b="1">
                  <a:solidFill>
                    <a:srgbClr val="000000"/>
                  </a:solidFill>
                  <a:latin typeface="DejaVu Serif Bold" panose="02060803050605020204"/>
                </a:rPr>
                <a:t>10-30cm</a:t>
              </a:r>
            </a:p>
          </p:txBody>
        </p:sp>
        <p:sp>
          <p:nvSpPr>
            <p:cNvPr id="25" name="TextBox 25"/>
            <p:cNvSpPr txBox="1"/>
            <p:nvPr/>
          </p:nvSpPr>
          <p:spPr>
            <a:xfrm>
              <a:off x="1013460" y="3647440"/>
              <a:ext cx="1098127" cy="304800"/>
            </a:xfrm>
            <a:prstGeom prst="rect">
              <a:avLst/>
            </a:prstGeom>
          </p:spPr>
          <p:txBody>
            <a:bodyPr lIns="0" tIns="0" rIns="0" bIns="0" rtlCol="0" anchor="t">
              <a:noAutofit/>
            </a:bodyPr>
            <a:lstStyle/>
            <a:p>
              <a:pPr algn="ctr">
                <a:lnSpc>
                  <a:spcPts val="1735"/>
                </a:lnSpc>
              </a:pPr>
              <a:r>
                <a:rPr lang="en-US" sz="1240" b="1">
                  <a:solidFill>
                    <a:srgbClr val="000000"/>
                  </a:solidFill>
                  <a:latin typeface="DejaVu Serif Bold" panose="02060803050605020204"/>
                </a:rPr>
                <a:t>1-3 m</a:t>
              </a:r>
            </a:p>
          </p:txBody>
        </p:sp>
        <p:sp>
          <p:nvSpPr>
            <p:cNvPr id="26" name="TextBox 26"/>
            <p:cNvSpPr txBox="1"/>
            <p:nvPr/>
          </p:nvSpPr>
          <p:spPr>
            <a:xfrm>
              <a:off x="1028700" y="4842087"/>
              <a:ext cx="1077807" cy="284480"/>
            </a:xfrm>
            <a:prstGeom prst="rect">
              <a:avLst/>
            </a:prstGeom>
          </p:spPr>
          <p:txBody>
            <a:bodyPr lIns="0" tIns="0" rIns="0" bIns="0" rtlCol="0" anchor="t">
              <a:noAutofit/>
            </a:bodyPr>
            <a:lstStyle/>
            <a:p>
              <a:pPr algn="ctr">
                <a:lnSpc>
                  <a:spcPts val="1735"/>
                </a:lnSpc>
              </a:pPr>
              <a:r>
                <a:rPr lang="en-US" sz="1240" b="1">
                  <a:solidFill>
                    <a:srgbClr val="000000"/>
                  </a:solidFill>
                  <a:latin typeface="DejaVu Serif Bold" panose="02060803050605020204"/>
                </a:rPr>
                <a:t>3-8 m</a:t>
              </a:r>
            </a:p>
          </p:txBody>
        </p:sp>
      </p:grpSp>
      <p:sp>
        <p:nvSpPr>
          <p:cNvPr id="40" name="TextBox 40"/>
          <p:cNvSpPr txBox="1"/>
          <p:nvPr/>
        </p:nvSpPr>
        <p:spPr>
          <a:xfrm>
            <a:off x="11242675"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
        <p:nvSpPr>
          <p:cNvPr id="41" name="TextBox 41"/>
          <p:cNvSpPr txBox="1"/>
          <p:nvPr/>
        </p:nvSpPr>
        <p:spPr>
          <a:xfrm>
            <a:off x="17542135" y="9495394"/>
            <a:ext cx="2032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3</a:t>
            </a:r>
          </a:p>
        </p:txBody>
      </p:sp>
      <p:sp>
        <p:nvSpPr>
          <p:cNvPr id="42" name="TextBox 42"/>
          <p:cNvSpPr txBox="1"/>
          <p:nvPr/>
        </p:nvSpPr>
        <p:spPr>
          <a:xfrm>
            <a:off x="727029" y="2195118"/>
            <a:ext cx="4928790"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LÝ DO CHỌN ĐỀ TÀI </a:t>
            </a:r>
          </a:p>
        </p:txBody>
      </p:sp>
      <p:sp>
        <p:nvSpPr>
          <p:cNvPr id="43" name="TextBox 43"/>
          <p:cNvSpPr txBox="1"/>
          <p:nvPr/>
        </p:nvSpPr>
        <p:spPr>
          <a:xfrm>
            <a:off x="727029" y="5204435"/>
            <a:ext cx="5378486" cy="3016250"/>
          </a:xfrm>
          <a:prstGeom prst="rect">
            <a:avLst/>
          </a:prstGeom>
        </p:spPr>
        <p:txBody>
          <a:bodyPr lIns="0" tIns="0" rIns="0" bIns="0" rtlCol="0" anchor="t">
            <a:spAutoFit/>
          </a:bodyPr>
          <a:lstStyle/>
          <a:p>
            <a:pPr algn="just">
              <a:lnSpc>
                <a:spcPts val="3920"/>
              </a:lnSpc>
            </a:pPr>
            <a:endParaRPr b="1"/>
          </a:p>
          <a:p>
            <a:pPr algn="just">
              <a:lnSpc>
                <a:spcPts val="3920"/>
              </a:lnSpc>
            </a:pPr>
            <a:r>
              <a:rPr lang="en-US" sz="2800" b="1">
                <a:solidFill>
                  <a:srgbClr val="000000"/>
                </a:solidFill>
                <a:latin typeface="Montserrat Bold" panose="00000800000000000000"/>
              </a:rPr>
              <a:t>Xét về độ chính </a:t>
            </a:r>
            <a:r>
              <a:rPr lang="vi-VN" altLang="en-US" sz="2800" b="1">
                <a:solidFill>
                  <a:srgbClr val="000000"/>
                </a:solidFill>
                <a:latin typeface="Montserrat Bold" panose="00000800000000000000"/>
              </a:rPr>
              <a:t>xác</a:t>
            </a:r>
            <a:r>
              <a:rPr lang="en-US" sz="2800" b="1">
                <a:solidFill>
                  <a:srgbClr val="000000"/>
                </a:solidFill>
                <a:latin typeface="Montserrat Bold" panose="00000800000000000000"/>
              </a:rPr>
              <a:t> và tiết kiệm năng lượng thì BLE tương đối phù hợp.</a:t>
            </a:r>
          </a:p>
          <a:p>
            <a:pPr algn="just">
              <a:lnSpc>
                <a:spcPts val="3920"/>
              </a:lnSpc>
            </a:pPr>
            <a:endParaRPr b="1"/>
          </a:p>
          <a:p>
            <a:pPr algn="just">
              <a:lnSpc>
                <a:spcPts val="3920"/>
              </a:lnSpc>
            </a:pPr>
            <a:endParaRPr b="1"/>
          </a:p>
        </p:txBody>
      </p:sp>
      <p:sp>
        <p:nvSpPr>
          <p:cNvPr id="44" name="TextBox 44"/>
          <p:cNvSpPr txBox="1"/>
          <p:nvPr/>
        </p:nvSpPr>
        <p:spPr>
          <a:xfrm>
            <a:off x="727029" y="3591105"/>
            <a:ext cx="5378486" cy="2513330"/>
          </a:xfrm>
          <a:prstGeom prst="rect">
            <a:avLst/>
          </a:prstGeom>
        </p:spPr>
        <p:txBody>
          <a:bodyPr lIns="0" tIns="0" rIns="0" bIns="0" rtlCol="0" anchor="t">
            <a:spAutoFit/>
          </a:bodyPr>
          <a:lstStyle/>
          <a:p>
            <a:pPr algn="just">
              <a:lnSpc>
                <a:spcPts val="3920"/>
              </a:lnSpc>
            </a:pPr>
            <a:r>
              <a:rPr lang="en-US" sz="2800" b="1">
                <a:solidFill>
                  <a:srgbClr val="000000"/>
                </a:solidFill>
                <a:latin typeface="Montserrat Bold" panose="00000800000000000000"/>
              </a:rPr>
              <a:t>GPS trong các ứng dụng định vị trong nhà không quá chính xác.</a:t>
            </a:r>
          </a:p>
          <a:p>
            <a:pPr algn="just">
              <a:lnSpc>
                <a:spcPts val="3920"/>
              </a:lnSpc>
            </a:pPr>
            <a:endParaRPr b="1"/>
          </a:p>
          <a:p>
            <a:pPr algn="just">
              <a:lnSpc>
                <a:spcPts val="3920"/>
              </a:lnSpc>
            </a:pPr>
            <a:endParaRPr b="1"/>
          </a:p>
        </p:txBody>
      </p:sp>
      <p:sp>
        <p:nvSpPr>
          <p:cNvPr id="45" name="TextBox 45"/>
          <p:cNvSpPr txBox="1"/>
          <p:nvPr/>
        </p:nvSpPr>
        <p:spPr>
          <a:xfrm>
            <a:off x="727029" y="7300595"/>
            <a:ext cx="5378486" cy="2010410"/>
          </a:xfrm>
          <a:prstGeom prst="rect">
            <a:avLst/>
          </a:prstGeom>
        </p:spPr>
        <p:txBody>
          <a:bodyPr lIns="0" tIns="0" rIns="0" bIns="0" rtlCol="0" anchor="t">
            <a:spAutoFit/>
          </a:bodyPr>
          <a:lstStyle/>
          <a:p>
            <a:pPr algn="just">
              <a:lnSpc>
                <a:spcPts val="3920"/>
              </a:lnSpc>
            </a:pPr>
            <a:endParaRPr b="1"/>
          </a:p>
          <a:p>
            <a:pPr algn="just">
              <a:lnSpc>
                <a:spcPts val="3920"/>
              </a:lnSpc>
            </a:pPr>
            <a:r>
              <a:rPr lang="en-US" sz="2800" b="1">
                <a:solidFill>
                  <a:srgbClr val="000000"/>
                </a:solidFill>
                <a:latin typeface="Montserrat Bold" panose="00000800000000000000"/>
              </a:rPr>
              <a:t>Trong nhà kho có nhiều loại vật thể cần xác định vị trí. </a:t>
            </a:r>
          </a:p>
          <a:p>
            <a:pPr algn="just">
              <a:lnSpc>
                <a:spcPts val="3920"/>
              </a:lnSpc>
            </a:pPr>
            <a:endParaRPr b="1"/>
          </a:p>
        </p:txBody>
      </p:sp>
      <p:sp>
        <p:nvSpPr>
          <p:cNvPr id="46" name="Freeform 29"/>
          <p:cNvSpPr/>
          <p:nvPr/>
        </p:nvSpPr>
        <p:spPr>
          <a:xfrm>
            <a:off x="6705454" y="2780271"/>
            <a:ext cx="11389305" cy="6588530"/>
          </a:xfrm>
          <a:custGeom>
            <a:avLst/>
            <a:gdLst/>
            <a:ahLst/>
            <a:cxnLst/>
            <a:rect l="l" t="t" r="r" b="b"/>
            <a:pathLst>
              <a:path w="11389305" h="6588530">
                <a:moveTo>
                  <a:pt x="0" y="0"/>
                </a:moveTo>
                <a:lnTo>
                  <a:pt x="11389306" y="0"/>
                </a:lnTo>
                <a:lnTo>
                  <a:pt x="11389306" y="6588529"/>
                </a:lnTo>
                <a:lnTo>
                  <a:pt x="0" y="6588529"/>
                </a:lnTo>
                <a:lnTo>
                  <a:pt x="0" y="0"/>
                </a:lnTo>
                <a:close/>
              </a:path>
            </a:pathLst>
          </a:custGeom>
          <a:blipFill>
            <a:blip r:embed="rId16"/>
            <a:stretch>
              <a:fillRect l="-46549" r="-23436"/>
            </a:stretch>
          </a:blipFill>
        </p:spPr>
      </p:sp>
      <p:sp>
        <p:nvSpPr>
          <p:cNvPr id="28" name="Freeform 28"/>
          <p:cNvSpPr/>
          <p:nvPr/>
        </p:nvSpPr>
        <p:spPr>
          <a:xfrm>
            <a:off x="7576757" y="3673483"/>
            <a:ext cx="9895903" cy="4389124"/>
          </a:xfrm>
          <a:custGeom>
            <a:avLst/>
            <a:gdLst/>
            <a:ahLst/>
            <a:cxnLst/>
            <a:rect l="l" t="t" r="r" b="b"/>
            <a:pathLst>
              <a:path w="9895903" h="4389124">
                <a:moveTo>
                  <a:pt x="0" y="0"/>
                </a:moveTo>
                <a:lnTo>
                  <a:pt x="9895903" y="0"/>
                </a:lnTo>
                <a:lnTo>
                  <a:pt x="9895903" y="4389124"/>
                </a:lnTo>
                <a:lnTo>
                  <a:pt x="0" y="4389124"/>
                </a:lnTo>
                <a:lnTo>
                  <a:pt x="0" y="0"/>
                </a:lnTo>
                <a:close/>
              </a:path>
            </a:pathLst>
          </a:custGeom>
          <a:blipFill>
            <a:blip r:embed="rId17"/>
            <a:stretch>
              <a:fillRect/>
            </a:stretch>
          </a:blipFill>
          <a:ln w="38100" cap="sq">
            <a:solidFill>
              <a:srgbClr val="000000"/>
            </a:solidFill>
            <a:prstDash val="solid"/>
            <a:miter/>
          </a:ln>
        </p:spPr>
      </p:sp>
      <p:sp>
        <p:nvSpPr>
          <p:cNvPr id="47" name="Freeform 29"/>
          <p:cNvSpPr/>
          <p:nvPr/>
        </p:nvSpPr>
        <p:spPr>
          <a:xfrm>
            <a:off x="6629400" y="3238500"/>
            <a:ext cx="11389360" cy="6201410"/>
          </a:xfrm>
          <a:custGeom>
            <a:avLst/>
            <a:gdLst/>
            <a:ahLst/>
            <a:cxnLst/>
            <a:rect l="l" t="t" r="r" b="b"/>
            <a:pathLst>
              <a:path w="11389305" h="6588530">
                <a:moveTo>
                  <a:pt x="0" y="0"/>
                </a:moveTo>
                <a:lnTo>
                  <a:pt x="11389306" y="0"/>
                </a:lnTo>
                <a:lnTo>
                  <a:pt x="11389306" y="6588529"/>
                </a:lnTo>
                <a:lnTo>
                  <a:pt x="0" y="6588529"/>
                </a:lnTo>
                <a:lnTo>
                  <a:pt x="0" y="0"/>
                </a:lnTo>
                <a:close/>
              </a:path>
            </a:pathLst>
          </a:custGeom>
          <a:blipFill>
            <a:blip r:embed="rId16"/>
            <a:stretch>
              <a:fillRect l="-46549" r="-23436"/>
            </a:stretch>
          </a:blipFill>
        </p:spPr>
      </p:sp>
      <p:sp>
        <p:nvSpPr>
          <p:cNvPr id="39" name="Freeform 39"/>
          <p:cNvSpPr/>
          <p:nvPr/>
        </p:nvSpPr>
        <p:spPr>
          <a:xfrm>
            <a:off x="6553321" y="3467241"/>
            <a:ext cx="11374986" cy="4493120"/>
          </a:xfrm>
          <a:custGeom>
            <a:avLst/>
            <a:gdLst/>
            <a:ahLst/>
            <a:cxnLst/>
            <a:rect l="l" t="t" r="r" b="b"/>
            <a:pathLst>
              <a:path w="11374986" h="4493120">
                <a:moveTo>
                  <a:pt x="0" y="0"/>
                </a:moveTo>
                <a:lnTo>
                  <a:pt x="11374987" y="0"/>
                </a:lnTo>
                <a:lnTo>
                  <a:pt x="11374987" y="4493119"/>
                </a:lnTo>
                <a:lnTo>
                  <a:pt x="0" y="4493119"/>
                </a:lnTo>
                <a:lnTo>
                  <a:pt x="0" y="0"/>
                </a:lnTo>
                <a:close/>
              </a:path>
            </a:pathLst>
          </a:custGeom>
          <a:blipFill>
            <a:blip r:embed="rId18"/>
            <a:stretch>
              <a:fillRect/>
            </a:stretch>
          </a:blipFill>
          <a:ln w="38100" cap="sq">
            <a:solidFill>
              <a:srgbClr val="000000"/>
            </a:solidFill>
            <a:prstDash val="solid"/>
            <a:miter/>
          </a:ln>
        </p:spPr>
      </p:sp>
      <p:sp>
        <p:nvSpPr>
          <p:cNvPr id="48" name="Oval 47"/>
          <p:cNvSpPr/>
          <p:nvPr/>
        </p:nvSpPr>
        <p:spPr>
          <a:xfrm>
            <a:off x="11430000" y="3771900"/>
            <a:ext cx="1371600" cy="1371600"/>
          </a:xfrm>
          <a:prstGeom prst="ellipse">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b="1"/>
          </a:p>
        </p:txBody>
      </p:sp>
      <p:sp>
        <p:nvSpPr>
          <p:cNvPr id="49" name="Oval 48"/>
          <p:cNvSpPr/>
          <p:nvPr/>
        </p:nvSpPr>
        <p:spPr>
          <a:xfrm>
            <a:off x="13205460" y="5753100"/>
            <a:ext cx="1371600" cy="1371600"/>
          </a:xfrm>
          <a:prstGeom prst="ellipse">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b="1"/>
          </a:p>
        </p:txBody>
      </p:sp>
      <p:sp>
        <p:nvSpPr>
          <p:cNvPr id="50" name="Oval 49"/>
          <p:cNvSpPr/>
          <p:nvPr/>
        </p:nvSpPr>
        <p:spPr>
          <a:xfrm>
            <a:off x="13716000" y="3619500"/>
            <a:ext cx="1040765" cy="1066165"/>
          </a:xfrm>
          <a:prstGeom prst="ellipse">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P spid="45" grpId="0"/>
      <p:bldP spid="45" grpId="1"/>
      <p:bldP spid="48" grpId="0" animBg="1"/>
      <p:bldP spid="48" grpId="1" animBg="1"/>
      <p:bldP spid="49" grpId="0" animBg="1"/>
      <p:bldP spid="49" grpId="1" animBg="1"/>
      <p:bldP spid="50" grpId="0" animBg="1"/>
      <p:bldP spid="5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37472" y="4682466"/>
            <a:ext cx="3608152" cy="1047967"/>
            <a:chOff x="0" y="0"/>
            <a:chExt cx="1399236" cy="406400"/>
          </a:xfrm>
        </p:grpSpPr>
        <p:sp>
          <p:nvSpPr>
            <p:cNvPr id="3" name="Freeform 3"/>
            <p:cNvSpPr/>
            <p:nvPr/>
          </p:nvSpPr>
          <p:spPr>
            <a:xfrm>
              <a:off x="0" y="0"/>
              <a:ext cx="1399236" cy="406400"/>
            </a:xfrm>
            <a:custGeom>
              <a:avLst/>
              <a:gdLst/>
              <a:ahLst/>
              <a:cxnLst/>
              <a:rect l="l" t="t" r="r" b="b"/>
              <a:pathLst>
                <a:path w="1399236" h="406400">
                  <a:moveTo>
                    <a:pt x="0" y="0"/>
                  </a:moveTo>
                  <a:lnTo>
                    <a:pt x="1196036" y="0"/>
                  </a:lnTo>
                  <a:lnTo>
                    <a:pt x="1399236" y="203200"/>
                  </a:lnTo>
                  <a:lnTo>
                    <a:pt x="1196036" y="406400"/>
                  </a:lnTo>
                  <a:lnTo>
                    <a:pt x="0" y="406400"/>
                  </a:lnTo>
                  <a:lnTo>
                    <a:pt x="203200" y="203200"/>
                  </a:lnTo>
                  <a:lnTo>
                    <a:pt x="0" y="0"/>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4" name="TextBox 4"/>
            <p:cNvSpPr txBox="1"/>
            <p:nvPr/>
          </p:nvSpPr>
          <p:spPr>
            <a:xfrm>
              <a:off x="177800" y="-38100"/>
              <a:ext cx="1145236" cy="444500"/>
            </a:xfrm>
            <a:prstGeom prst="rect">
              <a:avLst/>
            </a:prstGeom>
          </p:spPr>
          <p:txBody>
            <a:bodyPr lIns="50800" tIns="50800" rIns="50800" bIns="50800" rtlCol="0" anchor="ctr"/>
            <a:lstStyle/>
            <a:p>
              <a:pPr algn="ctr">
                <a:lnSpc>
                  <a:spcPts val="2875"/>
                </a:lnSpc>
              </a:pPr>
              <a:endParaRPr b="1"/>
            </a:p>
          </p:txBody>
        </p:sp>
      </p:grpSp>
      <p:grpSp>
        <p:nvGrpSpPr>
          <p:cNvPr id="5" name="Group 5"/>
          <p:cNvGrpSpPr/>
          <p:nvPr/>
        </p:nvGrpSpPr>
        <p:grpSpPr>
          <a:xfrm>
            <a:off x="6454209" y="4682466"/>
            <a:ext cx="5163164" cy="1047967"/>
            <a:chOff x="0" y="0"/>
            <a:chExt cx="2002267" cy="406400"/>
          </a:xfrm>
        </p:grpSpPr>
        <p:sp>
          <p:nvSpPr>
            <p:cNvPr id="6" name="Freeform 6"/>
            <p:cNvSpPr/>
            <p:nvPr/>
          </p:nvSpPr>
          <p:spPr>
            <a:xfrm>
              <a:off x="0" y="0"/>
              <a:ext cx="2002267" cy="406400"/>
            </a:xfrm>
            <a:custGeom>
              <a:avLst/>
              <a:gdLst/>
              <a:ahLst/>
              <a:cxnLst/>
              <a:rect l="l" t="t" r="r" b="b"/>
              <a:pathLst>
                <a:path w="2002267" h="406400">
                  <a:moveTo>
                    <a:pt x="0" y="0"/>
                  </a:moveTo>
                  <a:lnTo>
                    <a:pt x="1799067" y="0"/>
                  </a:lnTo>
                  <a:lnTo>
                    <a:pt x="2002267" y="203200"/>
                  </a:lnTo>
                  <a:lnTo>
                    <a:pt x="1799067" y="406400"/>
                  </a:lnTo>
                  <a:lnTo>
                    <a:pt x="0" y="406400"/>
                  </a:lnTo>
                  <a:lnTo>
                    <a:pt x="203200" y="203200"/>
                  </a:lnTo>
                  <a:lnTo>
                    <a:pt x="0" y="0"/>
                  </a:lnTo>
                  <a:close/>
                </a:path>
              </a:pathLst>
            </a:custGeom>
            <a:gradFill rotWithShape="1">
              <a:gsLst>
                <a:gs pos="0">
                  <a:srgbClr val="61FD91">
                    <a:alpha val="100000"/>
                  </a:srgbClr>
                </a:gs>
                <a:gs pos="33333">
                  <a:srgbClr val="042E2D">
                    <a:alpha val="100000"/>
                  </a:srgbClr>
                </a:gs>
                <a:gs pos="66667">
                  <a:srgbClr val="B508C4">
                    <a:alpha val="100000"/>
                  </a:srgbClr>
                </a:gs>
                <a:gs pos="100000">
                  <a:srgbClr val="690000">
                    <a:alpha val="100000"/>
                  </a:srgbClr>
                </a:gs>
              </a:gsLst>
              <a:lin ang="0"/>
            </a:gradFill>
          </p:spPr>
        </p:sp>
        <p:sp>
          <p:nvSpPr>
            <p:cNvPr id="7" name="TextBox 7"/>
            <p:cNvSpPr txBox="1"/>
            <p:nvPr/>
          </p:nvSpPr>
          <p:spPr>
            <a:xfrm>
              <a:off x="177800" y="-66675"/>
              <a:ext cx="1748267" cy="473075"/>
            </a:xfrm>
            <a:prstGeom prst="rect">
              <a:avLst/>
            </a:prstGeom>
          </p:spPr>
          <p:txBody>
            <a:bodyPr lIns="50800" tIns="50800" rIns="50800" bIns="50800" rtlCol="0" anchor="ctr"/>
            <a:lstStyle/>
            <a:p>
              <a:pPr algn="ctr">
                <a:lnSpc>
                  <a:spcPts val="4415"/>
                </a:lnSpc>
              </a:pPr>
              <a:r>
                <a:rPr lang="en-US" sz="3155" b="1">
                  <a:solidFill>
                    <a:srgbClr val="FFFFFF"/>
                  </a:solidFill>
                  <a:latin typeface="Montserrat Bold" panose="00000800000000000000"/>
                </a:rPr>
                <a:t>KẾT THÚC</a:t>
              </a:r>
            </a:p>
          </p:txBody>
        </p:sp>
      </p:grpSp>
      <p:grpSp>
        <p:nvGrpSpPr>
          <p:cNvPr id="8" name="Group 8"/>
          <p:cNvGrpSpPr/>
          <p:nvPr/>
        </p:nvGrpSpPr>
        <p:grpSpPr>
          <a:xfrm>
            <a:off x="3342376" y="4682466"/>
            <a:ext cx="3448664" cy="1047967"/>
            <a:chOff x="0" y="0"/>
            <a:chExt cx="1337386" cy="406400"/>
          </a:xfrm>
        </p:grpSpPr>
        <p:sp>
          <p:nvSpPr>
            <p:cNvPr id="9" name="Freeform 9"/>
            <p:cNvSpPr/>
            <p:nvPr/>
          </p:nvSpPr>
          <p:spPr>
            <a:xfrm>
              <a:off x="0" y="0"/>
              <a:ext cx="1337386" cy="406400"/>
            </a:xfrm>
            <a:custGeom>
              <a:avLst/>
              <a:gdLst/>
              <a:ahLst/>
              <a:cxnLst/>
              <a:rect l="l" t="t" r="r" b="b"/>
              <a:pathLst>
                <a:path w="1337386" h="406400">
                  <a:moveTo>
                    <a:pt x="0" y="0"/>
                  </a:moveTo>
                  <a:lnTo>
                    <a:pt x="1134186" y="0"/>
                  </a:lnTo>
                  <a:lnTo>
                    <a:pt x="1337386" y="203200"/>
                  </a:lnTo>
                  <a:lnTo>
                    <a:pt x="1134186" y="406400"/>
                  </a:lnTo>
                  <a:lnTo>
                    <a:pt x="0" y="406400"/>
                  </a:lnTo>
                  <a:lnTo>
                    <a:pt x="203200" y="203200"/>
                  </a:lnTo>
                  <a:lnTo>
                    <a:pt x="0" y="0"/>
                  </a:lnTo>
                  <a:close/>
                </a:path>
              </a:pathLst>
            </a:custGeom>
            <a:gradFill rotWithShape="1">
              <a:gsLst>
                <a:gs pos="0">
                  <a:srgbClr val="44E475">
                    <a:alpha val="100000"/>
                  </a:srgbClr>
                </a:gs>
                <a:gs pos="33333">
                  <a:srgbClr val="34FDF7">
                    <a:alpha val="100000"/>
                  </a:srgbClr>
                </a:gs>
                <a:gs pos="66667">
                  <a:srgbClr val="B508C4">
                    <a:alpha val="100000"/>
                  </a:srgbClr>
                </a:gs>
                <a:gs pos="100000">
                  <a:srgbClr val="FF0000">
                    <a:alpha val="100000"/>
                  </a:srgbClr>
                </a:gs>
              </a:gsLst>
              <a:lin ang="0"/>
            </a:gradFill>
          </p:spPr>
        </p:sp>
        <p:sp>
          <p:nvSpPr>
            <p:cNvPr id="10" name="TextBox 10"/>
            <p:cNvSpPr txBox="1"/>
            <p:nvPr/>
          </p:nvSpPr>
          <p:spPr>
            <a:xfrm>
              <a:off x="177800" y="-38100"/>
              <a:ext cx="1083386" cy="444500"/>
            </a:xfrm>
            <a:prstGeom prst="rect">
              <a:avLst/>
            </a:prstGeom>
          </p:spPr>
          <p:txBody>
            <a:bodyPr lIns="50800" tIns="50800" rIns="50800" bIns="50800" rtlCol="0" anchor="ctr"/>
            <a:lstStyle/>
            <a:p>
              <a:pPr algn="ctr">
                <a:lnSpc>
                  <a:spcPts val="2875"/>
                </a:lnSpc>
              </a:pPr>
              <a:endParaRPr b="1"/>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1" name="Group 11"/>
          <p:cNvGrpSpPr/>
          <p:nvPr/>
        </p:nvGrpSpPr>
        <p:grpSpPr>
          <a:xfrm>
            <a:off x="6469344" y="992964"/>
            <a:ext cx="5594430" cy="1233093"/>
            <a:chOff x="0" y="0"/>
            <a:chExt cx="1473430" cy="324765"/>
          </a:xfrm>
        </p:grpSpPr>
        <p:sp>
          <p:nvSpPr>
            <p:cNvPr id="12" name="Freeform 12"/>
            <p:cNvSpPr/>
            <p:nvPr/>
          </p:nvSpPr>
          <p:spPr>
            <a:xfrm>
              <a:off x="0" y="0"/>
              <a:ext cx="1473430" cy="324765"/>
            </a:xfrm>
            <a:custGeom>
              <a:avLst/>
              <a:gdLst/>
              <a:ahLst/>
              <a:cxnLst/>
              <a:rect l="l" t="t" r="r" b="b"/>
              <a:pathLst>
                <a:path w="1473430" h="324765">
                  <a:moveTo>
                    <a:pt x="0" y="0"/>
                  </a:moveTo>
                  <a:lnTo>
                    <a:pt x="1473430" y="0"/>
                  </a:lnTo>
                  <a:lnTo>
                    <a:pt x="1473430"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3" name="TextBox 13"/>
            <p:cNvSpPr txBox="1"/>
            <p:nvPr/>
          </p:nvSpPr>
          <p:spPr>
            <a:xfrm>
              <a:off x="0" y="-66675"/>
              <a:ext cx="1473430"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 ĐẶT VẤN ĐỀ</a:t>
              </a:r>
            </a:p>
          </p:txBody>
        </p:sp>
      </p:grpSp>
      <p:grpSp>
        <p:nvGrpSpPr>
          <p:cNvPr id="14" name="Group 14"/>
          <p:cNvGrpSpPr/>
          <p:nvPr/>
        </p:nvGrpSpPr>
        <p:grpSpPr>
          <a:xfrm>
            <a:off x="1737755" y="4239931"/>
            <a:ext cx="7034597" cy="1123776"/>
            <a:chOff x="0" y="0"/>
            <a:chExt cx="1204175" cy="192367"/>
          </a:xfrm>
        </p:grpSpPr>
        <p:sp>
          <p:nvSpPr>
            <p:cNvPr id="15" name="Freeform 15"/>
            <p:cNvSpPr/>
            <p:nvPr/>
          </p:nvSpPr>
          <p:spPr>
            <a:xfrm>
              <a:off x="0" y="0"/>
              <a:ext cx="1204175" cy="192367"/>
            </a:xfrm>
            <a:custGeom>
              <a:avLst/>
              <a:gdLst/>
              <a:ahLst/>
              <a:cxnLst/>
              <a:rect l="l" t="t" r="r" b="b"/>
              <a:pathLst>
                <a:path w="1204175" h="192367">
                  <a:moveTo>
                    <a:pt x="39620" y="0"/>
                  </a:moveTo>
                  <a:lnTo>
                    <a:pt x="1164555" y="0"/>
                  </a:lnTo>
                  <a:cubicBezTo>
                    <a:pt x="1175063" y="0"/>
                    <a:pt x="1185141" y="4174"/>
                    <a:pt x="1192571" y="11604"/>
                  </a:cubicBezTo>
                  <a:cubicBezTo>
                    <a:pt x="1200001" y="19035"/>
                    <a:pt x="1204175" y="29112"/>
                    <a:pt x="1204175" y="39620"/>
                  </a:cubicBezTo>
                  <a:lnTo>
                    <a:pt x="1204175" y="152747"/>
                  </a:lnTo>
                  <a:cubicBezTo>
                    <a:pt x="1204175" y="163255"/>
                    <a:pt x="1200001" y="173332"/>
                    <a:pt x="1192571" y="180762"/>
                  </a:cubicBezTo>
                  <a:cubicBezTo>
                    <a:pt x="1185141" y="188193"/>
                    <a:pt x="1175063" y="192367"/>
                    <a:pt x="1164555" y="192367"/>
                  </a:cubicBezTo>
                  <a:lnTo>
                    <a:pt x="39620" y="192367"/>
                  </a:lnTo>
                  <a:cubicBezTo>
                    <a:pt x="29112" y="192367"/>
                    <a:pt x="19035" y="188193"/>
                    <a:pt x="11604" y="180762"/>
                  </a:cubicBezTo>
                  <a:cubicBezTo>
                    <a:pt x="4174" y="173332"/>
                    <a:pt x="0" y="163255"/>
                    <a:pt x="0" y="152747"/>
                  </a:cubicBezTo>
                  <a:lnTo>
                    <a:pt x="0" y="39620"/>
                  </a:lnTo>
                  <a:cubicBezTo>
                    <a:pt x="0" y="29112"/>
                    <a:pt x="4174" y="19035"/>
                    <a:pt x="11604" y="11604"/>
                  </a:cubicBezTo>
                  <a:cubicBezTo>
                    <a:pt x="19035" y="4174"/>
                    <a:pt x="29112" y="0"/>
                    <a:pt x="39620" y="0"/>
                  </a:cubicBezTo>
                  <a:close/>
                </a:path>
              </a:pathLst>
            </a:custGeom>
            <a:solidFill>
              <a:srgbClr val="FFFFFF"/>
            </a:solidFill>
            <a:ln w="38100" cap="rnd">
              <a:solidFill>
                <a:srgbClr val="826E18"/>
              </a:solidFill>
              <a:prstDash val="solid"/>
              <a:round/>
            </a:ln>
          </p:spPr>
        </p:sp>
        <p:sp>
          <p:nvSpPr>
            <p:cNvPr id="16" name="TextBox 16"/>
            <p:cNvSpPr txBox="1"/>
            <p:nvPr/>
          </p:nvSpPr>
          <p:spPr>
            <a:xfrm>
              <a:off x="0" y="-28575"/>
              <a:ext cx="1204175" cy="220942"/>
            </a:xfrm>
            <a:prstGeom prst="rect">
              <a:avLst/>
            </a:prstGeom>
          </p:spPr>
          <p:txBody>
            <a:bodyPr lIns="50800" tIns="50800" rIns="50800" bIns="50800" rtlCol="0" anchor="ctr"/>
            <a:lstStyle/>
            <a:p>
              <a:pPr algn="ctr">
                <a:lnSpc>
                  <a:spcPts val="1865"/>
                </a:lnSpc>
              </a:pPr>
              <a:endParaRPr b="1"/>
            </a:p>
          </p:txBody>
        </p:sp>
      </p:grpSp>
      <p:grpSp>
        <p:nvGrpSpPr>
          <p:cNvPr id="17" name="Group 17"/>
          <p:cNvGrpSpPr/>
          <p:nvPr/>
        </p:nvGrpSpPr>
        <p:grpSpPr>
          <a:xfrm>
            <a:off x="1737755" y="3530982"/>
            <a:ext cx="7034597" cy="1721002"/>
            <a:chOff x="0" y="0"/>
            <a:chExt cx="1852733" cy="453268"/>
          </a:xfrm>
        </p:grpSpPr>
        <p:sp>
          <p:nvSpPr>
            <p:cNvPr id="18" name="Freeform 18"/>
            <p:cNvSpPr/>
            <p:nvPr/>
          </p:nvSpPr>
          <p:spPr>
            <a:xfrm>
              <a:off x="0" y="0"/>
              <a:ext cx="1852733" cy="453268"/>
            </a:xfrm>
            <a:custGeom>
              <a:avLst/>
              <a:gdLst/>
              <a:ahLst/>
              <a:cxnLst/>
              <a:rect l="l" t="t" r="r" b="b"/>
              <a:pathLst>
                <a:path w="1852733" h="453268">
                  <a:moveTo>
                    <a:pt x="29715" y="0"/>
                  </a:moveTo>
                  <a:lnTo>
                    <a:pt x="1823018" y="0"/>
                  </a:lnTo>
                  <a:cubicBezTo>
                    <a:pt x="1830899" y="0"/>
                    <a:pt x="1838457" y="3131"/>
                    <a:pt x="1844030" y="8703"/>
                  </a:cubicBezTo>
                  <a:cubicBezTo>
                    <a:pt x="1849603" y="14276"/>
                    <a:pt x="1852733" y="21834"/>
                    <a:pt x="1852733" y="29715"/>
                  </a:cubicBezTo>
                  <a:lnTo>
                    <a:pt x="1852733" y="423553"/>
                  </a:lnTo>
                  <a:cubicBezTo>
                    <a:pt x="1852733" y="439964"/>
                    <a:pt x="1839429" y="453268"/>
                    <a:pt x="1823018" y="453268"/>
                  </a:cubicBezTo>
                  <a:lnTo>
                    <a:pt x="29715" y="453268"/>
                  </a:lnTo>
                  <a:cubicBezTo>
                    <a:pt x="13304" y="453268"/>
                    <a:pt x="0" y="439964"/>
                    <a:pt x="0" y="423553"/>
                  </a:cubicBezTo>
                  <a:lnTo>
                    <a:pt x="0" y="29715"/>
                  </a:lnTo>
                  <a:cubicBezTo>
                    <a:pt x="0" y="13304"/>
                    <a:pt x="13304" y="0"/>
                    <a:pt x="29715" y="0"/>
                  </a:cubicBezTo>
                  <a:close/>
                </a:path>
              </a:pathLst>
            </a:custGeom>
            <a:solidFill>
              <a:srgbClr val="08FFFC"/>
            </a:solidFill>
            <a:ln w="47625" cap="rnd">
              <a:solidFill>
                <a:srgbClr val="826E18"/>
              </a:solidFill>
              <a:prstDash val="solid"/>
              <a:round/>
            </a:ln>
          </p:spPr>
        </p:sp>
        <p:sp>
          <p:nvSpPr>
            <p:cNvPr id="19" name="TextBox 19"/>
            <p:cNvSpPr txBox="1"/>
            <p:nvPr/>
          </p:nvSpPr>
          <p:spPr>
            <a:xfrm>
              <a:off x="0" y="-47625"/>
              <a:ext cx="1852733" cy="500893"/>
            </a:xfrm>
            <a:prstGeom prst="rect">
              <a:avLst/>
            </a:prstGeom>
          </p:spPr>
          <p:txBody>
            <a:bodyPr lIns="50800" tIns="50800" rIns="50800" bIns="50800" rtlCol="0" anchor="ctr"/>
            <a:lstStyle/>
            <a:p>
              <a:pPr algn="ctr">
                <a:lnSpc>
                  <a:spcPts val="3920"/>
                </a:lnSpc>
              </a:pPr>
              <a:r>
                <a:rPr lang="en-US" sz="2800" b="1">
                  <a:solidFill>
                    <a:srgbClr val="000000"/>
                  </a:solidFill>
                  <a:latin typeface="Montserrat Bold" panose="00000800000000000000"/>
                </a:rPr>
                <a:t>Xây dựng phần cứng gồm các bộ thu và phát BLE có khả năng tính vị trí vật thể trong nhà kho. </a:t>
              </a:r>
            </a:p>
          </p:txBody>
        </p:sp>
      </p:grpSp>
      <p:grpSp>
        <p:nvGrpSpPr>
          <p:cNvPr id="20" name="Group 20"/>
          <p:cNvGrpSpPr/>
          <p:nvPr/>
        </p:nvGrpSpPr>
        <p:grpSpPr>
          <a:xfrm>
            <a:off x="1737755" y="6349540"/>
            <a:ext cx="7034597" cy="1263328"/>
            <a:chOff x="0" y="0"/>
            <a:chExt cx="1204175" cy="216255"/>
          </a:xfrm>
        </p:grpSpPr>
        <p:sp>
          <p:nvSpPr>
            <p:cNvPr id="21" name="Freeform 21"/>
            <p:cNvSpPr/>
            <p:nvPr/>
          </p:nvSpPr>
          <p:spPr>
            <a:xfrm>
              <a:off x="0" y="0"/>
              <a:ext cx="1204175" cy="216255"/>
            </a:xfrm>
            <a:custGeom>
              <a:avLst/>
              <a:gdLst/>
              <a:ahLst/>
              <a:cxnLst/>
              <a:rect l="l" t="t" r="r" b="b"/>
              <a:pathLst>
                <a:path w="1204175" h="216255">
                  <a:moveTo>
                    <a:pt x="39620" y="0"/>
                  </a:moveTo>
                  <a:lnTo>
                    <a:pt x="1164555" y="0"/>
                  </a:lnTo>
                  <a:cubicBezTo>
                    <a:pt x="1175063" y="0"/>
                    <a:pt x="1185141" y="4174"/>
                    <a:pt x="1192571" y="11604"/>
                  </a:cubicBezTo>
                  <a:cubicBezTo>
                    <a:pt x="1200001" y="19035"/>
                    <a:pt x="1204175" y="29112"/>
                    <a:pt x="1204175" y="39620"/>
                  </a:cubicBezTo>
                  <a:lnTo>
                    <a:pt x="1204175" y="176635"/>
                  </a:lnTo>
                  <a:cubicBezTo>
                    <a:pt x="1204175" y="187143"/>
                    <a:pt x="1200001" y="197221"/>
                    <a:pt x="1192571" y="204651"/>
                  </a:cubicBezTo>
                  <a:cubicBezTo>
                    <a:pt x="1185141" y="212081"/>
                    <a:pt x="1175063" y="216255"/>
                    <a:pt x="1164555" y="216255"/>
                  </a:cubicBezTo>
                  <a:lnTo>
                    <a:pt x="39620" y="216255"/>
                  </a:lnTo>
                  <a:cubicBezTo>
                    <a:pt x="29112" y="216255"/>
                    <a:pt x="19035" y="212081"/>
                    <a:pt x="11604" y="204651"/>
                  </a:cubicBezTo>
                  <a:cubicBezTo>
                    <a:pt x="4174" y="197221"/>
                    <a:pt x="0" y="187143"/>
                    <a:pt x="0" y="176635"/>
                  </a:cubicBezTo>
                  <a:lnTo>
                    <a:pt x="0" y="39620"/>
                  </a:lnTo>
                  <a:cubicBezTo>
                    <a:pt x="0" y="29112"/>
                    <a:pt x="4174" y="19035"/>
                    <a:pt x="11604" y="11604"/>
                  </a:cubicBezTo>
                  <a:cubicBezTo>
                    <a:pt x="19035" y="4174"/>
                    <a:pt x="29112" y="0"/>
                    <a:pt x="39620" y="0"/>
                  </a:cubicBezTo>
                  <a:close/>
                </a:path>
              </a:pathLst>
            </a:custGeom>
            <a:solidFill>
              <a:srgbClr val="FFFFFF"/>
            </a:solidFill>
            <a:ln w="38100" cap="rnd">
              <a:solidFill>
                <a:srgbClr val="826E18"/>
              </a:solidFill>
              <a:prstDash val="solid"/>
              <a:round/>
            </a:ln>
          </p:spPr>
        </p:sp>
        <p:sp>
          <p:nvSpPr>
            <p:cNvPr id="22" name="TextBox 22"/>
            <p:cNvSpPr txBox="1"/>
            <p:nvPr/>
          </p:nvSpPr>
          <p:spPr>
            <a:xfrm>
              <a:off x="0" y="-28575"/>
              <a:ext cx="1204175" cy="244830"/>
            </a:xfrm>
            <a:prstGeom prst="rect">
              <a:avLst/>
            </a:prstGeom>
          </p:spPr>
          <p:txBody>
            <a:bodyPr lIns="50800" tIns="50800" rIns="50800" bIns="50800" rtlCol="0" anchor="ctr"/>
            <a:lstStyle/>
            <a:p>
              <a:pPr algn="ctr">
                <a:lnSpc>
                  <a:spcPts val="1865"/>
                </a:lnSpc>
              </a:pPr>
              <a:endParaRPr b="1"/>
            </a:p>
          </p:txBody>
        </p:sp>
      </p:grpSp>
      <p:grpSp>
        <p:nvGrpSpPr>
          <p:cNvPr id="23" name="Group 23"/>
          <p:cNvGrpSpPr/>
          <p:nvPr/>
        </p:nvGrpSpPr>
        <p:grpSpPr>
          <a:xfrm>
            <a:off x="1737755" y="5671085"/>
            <a:ext cx="7034597" cy="1802231"/>
            <a:chOff x="0" y="0"/>
            <a:chExt cx="1852733" cy="474662"/>
          </a:xfrm>
        </p:grpSpPr>
        <p:sp>
          <p:nvSpPr>
            <p:cNvPr id="24" name="Freeform 24"/>
            <p:cNvSpPr/>
            <p:nvPr/>
          </p:nvSpPr>
          <p:spPr>
            <a:xfrm>
              <a:off x="0" y="0"/>
              <a:ext cx="1852733" cy="474662"/>
            </a:xfrm>
            <a:custGeom>
              <a:avLst/>
              <a:gdLst/>
              <a:ahLst/>
              <a:cxnLst/>
              <a:rect l="l" t="t" r="r" b="b"/>
              <a:pathLst>
                <a:path w="1852733" h="474662">
                  <a:moveTo>
                    <a:pt x="29715" y="0"/>
                  </a:moveTo>
                  <a:lnTo>
                    <a:pt x="1823018" y="0"/>
                  </a:lnTo>
                  <a:cubicBezTo>
                    <a:pt x="1830899" y="0"/>
                    <a:pt x="1838457" y="3131"/>
                    <a:pt x="1844030" y="8703"/>
                  </a:cubicBezTo>
                  <a:cubicBezTo>
                    <a:pt x="1849603" y="14276"/>
                    <a:pt x="1852733" y="21834"/>
                    <a:pt x="1852733" y="29715"/>
                  </a:cubicBezTo>
                  <a:lnTo>
                    <a:pt x="1852733" y="444947"/>
                  </a:lnTo>
                  <a:cubicBezTo>
                    <a:pt x="1852733" y="461358"/>
                    <a:pt x="1839429" y="474662"/>
                    <a:pt x="1823018" y="474662"/>
                  </a:cubicBezTo>
                  <a:lnTo>
                    <a:pt x="29715" y="474662"/>
                  </a:lnTo>
                  <a:cubicBezTo>
                    <a:pt x="13304" y="474662"/>
                    <a:pt x="0" y="461358"/>
                    <a:pt x="0" y="444947"/>
                  </a:cubicBezTo>
                  <a:lnTo>
                    <a:pt x="0" y="29715"/>
                  </a:lnTo>
                  <a:cubicBezTo>
                    <a:pt x="0" y="13304"/>
                    <a:pt x="13304" y="0"/>
                    <a:pt x="29715" y="0"/>
                  </a:cubicBezTo>
                  <a:close/>
                </a:path>
              </a:pathLst>
            </a:custGeom>
            <a:solidFill>
              <a:srgbClr val="08FFFC"/>
            </a:solidFill>
            <a:ln w="47625" cap="rnd">
              <a:solidFill>
                <a:srgbClr val="826E18"/>
              </a:solidFill>
              <a:prstDash val="solid"/>
              <a:round/>
            </a:ln>
          </p:spPr>
        </p:sp>
        <p:sp>
          <p:nvSpPr>
            <p:cNvPr id="25" name="TextBox 25"/>
            <p:cNvSpPr txBox="1"/>
            <p:nvPr/>
          </p:nvSpPr>
          <p:spPr>
            <a:xfrm>
              <a:off x="0" y="-47625"/>
              <a:ext cx="1852733" cy="522287"/>
            </a:xfrm>
            <a:prstGeom prst="rect">
              <a:avLst/>
            </a:prstGeom>
          </p:spPr>
          <p:txBody>
            <a:bodyPr lIns="50800" tIns="50800" rIns="50800" bIns="50800" rtlCol="0" anchor="ctr"/>
            <a:lstStyle/>
            <a:p>
              <a:pPr algn="ctr">
                <a:lnSpc>
                  <a:spcPts val="3920"/>
                </a:lnSpc>
              </a:pPr>
              <a:r>
                <a:rPr lang="en-US" sz="2800" b="1">
                  <a:solidFill>
                    <a:srgbClr val="000000"/>
                  </a:solidFill>
                  <a:latin typeface="Montserrat Bold" panose="00000800000000000000"/>
                </a:rPr>
                <a:t>Xây dựng website có khả năng hiển thị vị trí vật thể. </a:t>
              </a:r>
            </a:p>
          </p:txBody>
        </p:sp>
      </p:grpSp>
      <p:grpSp>
        <p:nvGrpSpPr>
          <p:cNvPr id="26" name="Group 26"/>
          <p:cNvGrpSpPr/>
          <p:nvPr/>
        </p:nvGrpSpPr>
        <p:grpSpPr>
          <a:xfrm>
            <a:off x="1737755" y="8740141"/>
            <a:ext cx="7034597" cy="1270238"/>
            <a:chOff x="0" y="0"/>
            <a:chExt cx="1204175" cy="217438"/>
          </a:xfrm>
        </p:grpSpPr>
        <p:sp>
          <p:nvSpPr>
            <p:cNvPr id="27" name="Freeform 27"/>
            <p:cNvSpPr/>
            <p:nvPr/>
          </p:nvSpPr>
          <p:spPr>
            <a:xfrm>
              <a:off x="0" y="0"/>
              <a:ext cx="1204175" cy="217438"/>
            </a:xfrm>
            <a:custGeom>
              <a:avLst/>
              <a:gdLst/>
              <a:ahLst/>
              <a:cxnLst/>
              <a:rect l="l" t="t" r="r" b="b"/>
              <a:pathLst>
                <a:path w="1204175" h="217438">
                  <a:moveTo>
                    <a:pt x="39620" y="0"/>
                  </a:moveTo>
                  <a:lnTo>
                    <a:pt x="1164555" y="0"/>
                  </a:lnTo>
                  <a:cubicBezTo>
                    <a:pt x="1175063" y="0"/>
                    <a:pt x="1185141" y="4174"/>
                    <a:pt x="1192571" y="11604"/>
                  </a:cubicBezTo>
                  <a:cubicBezTo>
                    <a:pt x="1200001" y="19035"/>
                    <a:pt x="1204175" y="29112"/>
                    <a:pt x="1204175" y="39620"/>
                  </a:cubicBezTo>
                  <a:lnTo>
                    <a:pt x="1204175" y="177818"/>
                  </a:lnTo>
                  <a:cubicBezTo>
                    <a:pt x="1204175" y="199700"/>
                    <a:pt x="1186437" y="217438"/>
                    <a:pt x="1164555" y="217438"/>
                  </a:cubicBezTo>
                  <a:lnTo>
                    <a:pt x="39620" y="217438"/>
                  </a:lnTo>
                  <a:cubicBezTo>
                    <a:pt x="29112" y="217438"/>
                    <a:pt x="19035" y="213264"/>
                    <a:pt x="11604" y="205834"/>
                  </a:cubicBezTo>
                  <a:cubicBezTo>
                    <a:pt x="4174" y="198404"/>
                    <a:pt x="0" y="188326"/>
                    <a:pt x="0" y="177818"/>
                  </a:cubicBezTo>
                  <a:lnTo>
                    <a:pt x="0" y="39620"/>
                  </a:lnTo>
                  <a:cubicBezTo>
                    <a:pt x="0" y="29112"/>
                    <a:pt x="4174" y="19035"/>
                    <a:pt x="11604" y="11604"/>
                  </a:cubicBezTo>
                  <a:cubicBezTo>
                    <a:pt x="19035" y="4174"/>
                    <a:pt x="29112" y="0"/>
                    <a:pt x="39620" y="0"/>
                  </a:cubicBezTo>
                  <a:close/>
                </a:path>
              </a:pathLst>
            </a:custGeom>
            <a:solidFill>
              <a:srgbClr val="FFFFFF"/>
            </a:solidFill>
            <a:ln w="38100" cap="rnd">
              <a:solidFill>
                <a:srgbClr val="826E18"/>
              </a:solidFill>
              <a:prstDash val="solid"/>
              <a:round/>
            </a:ln>
          </p:spPr>
        </p:sp>
        <p:sp>
          <p:nvSpPr>
            <p:cNvPr id="28" name="TextBox 28"/>
            <p:cNvSpPr txBox="1"/>
            <p:nvPr/>
          </p:nvSpPr>
          <p:spPr>
            <a:xfrm>
              <a:off x="0" y="-28575"/>
              <a:ext cx="1204175" cy="246013"/>
            </a:xfrm>
            <a:prstGeom prst="rect">
              <a:avLst/>
            </a:prstGeom>
          </p:spPr>
          <p:txBody>
            <a:bodyPr lIns="50800" tIns="50800" rIns="50800" bIns="50800" rtlCol="0" anchor="ctr"/>
            <a:lstStyle/>
            <a:p>
              <a:pPr algn="ctr">
                <a:lnSpc>
                  <a:spcPts val="1865"/>
                </a:lnSpc>
              </a:pPr>
              <a:endParaRPr b="1"/>
            </a:p>
          </p:txBody>
        </p:sp>
      </p:grpSp>
      <p:grpSp>
        <p:nvGrpSpPr>
          <p:cNvPr id="29" name="Group 29"/>
          <p:cNvGrpSpPr/>
          <p:nvPr/>
        </p:nvGrpSpPr>
        <p:grpSpPr>
          <a:xfrm>
            <a:off x="1737755" y="8012568"/>
            <a:ext cx="7034597" cy="1802231"/>
            <a:chOff x="0" y="0"/>
            <a:chExt cx="1852733" cy="474662"/>
          </a:xfrm>
        </p:grpSpPr>
        <p:sp>
          <p:nvSpPr>
            <p:cNvPr id="30" name="Freeform 30"/>
            <p:cNvSpPr/>
            <p:nvPr/>
          </p:nvSpPr>
          <p:spPr>
            <a:xfrm>
              <a:off x="0" y="0"/>
              <a:ext cx="1852733" cy="474662"/>
            </a:xfrm>
            <a:custGeom>
              <a:avLst/>
              <a:gdLst/>
              <a:ahLst/>
              <a:cxnLst/>
              <a:rect l="l" t="t" r="r" b="b"/>
              <a:pathLst>
                <a:path w="1852733" h="474662">
                  <a:moveTo>
                    <a:pt x="29715" y="0"/>
                  </a:moveTo>
                  <a:lnTo>
                    <a:pt x="1823018" y="0"/>
                  </a:lnTo>
                  <a:cubicBezTo>
                    <a:pt x="1830899" y="0"/>
                    <a:pt x="1838457" y="3131"/>
                    <a:pt x="1844030" y="8703"/>
                  </a:cubicBezTo>
                  <a:cubicBezTo>
                    <a:pt x="1849603" y="14276"/>
                    <a:pt x="1852733" y="21834"/>
                    <a:pt x="1852733" y="29715"/>
                  </a:cubicBezTo>
                  <a:lnTo>
                    <a:pt x="1852733" y="444947"/>
                  </a:lnTo>
                  <a:cubicBezTo>
                    <a:pt x="1852733" y="461358"/>
                    <a:pt x="1839429" y="474662"/>
                    <a:pt x="1823018" y="474662"/>
                  </a:cubicBezTo>
                  <a:lnTo>
                    <a:pt x="29715" y="474662"/>
                  </a:lnTo>
                  <a:cubicBezTo>
                    <a:pt x="13304" y="474662"/>
                    <a:pt x="0" y="461358"/>
                    <a:pt x="0" y="444947"/>
                  </a:cubicBezTo>
                  <a:lnTo>
                    <a:pt x="0" y="29715"/>
                  </a:lnTo>
                  <a:cubicBezTo>
                    <a:pt x="0" y="13304"/>
                    <a:pt x="13304" y="0"/>
                    <a:pt x="29715" y="0"/>
                  </a:cubicBezTo>
                  <a:close/>
                </a:path>
              </a:pathLst>
            </a:custGeom>
            <a:solidFill>
              <a:srgbClr val="08FFFC"/>
            </a:solidFill>
            <a:ln w="47625" cap="rnd">
              <a:solidFill>
                <a:srgbClr val="826E18"/>
              </a:solidFill>
              <a:prstDash val="solid"/>
              <a:round/>
            </a:ln>
          </p:spPr>
        </p:sp>
        <p:sp>
          <p:nvSpPr>
            <p:cNvPr id="31" name="TextBox 31"/>
            <p:cNvSpPr txBox="1"/>
            <p:nvPr/>
          </p:nvSpPr>
          <p:spPr>
            <a:xfrm>
              <a:off x="0" y="-47625"/>
              <a:ext cx="1852733" cy="522287"/>
            </a:xfrm>
            <a:prstGeom prst="rect">
              <a:avLst/>
            </a:prstGeom>
          </p:spPr>
          <p:txBody>
            <a:bodyPr lIns="50800" tIns="50800" rIns="50800" bIns="50800" rtlCol="0" anchor="ctr"/>
            <a:lstStyle/>
            <a:p>
              <a:pPr algn="ctr">
                <a:lnSpc>
                  <a:spcPts val="3920"/>
                </a:lnSpc>
              </a:pPr>
              <a:r>
                <a:rPr lang="en-US" sz="2800" b="1">
                  <a:solidFill>
                    <a:srgbClr val="000000"/>
                  </a:solidFill>
                  <a:latin typeface="Montserrat Bold" panose="00000800000000000000"/>
                </a:rPr>
                <a:t>Thực hiện kiểm tra tính ổn định và độ chính xác của hệ thống.</a:t>
              </a:r>
            </a:p>
          </p:txBody>
        </p:sp>
      </p:grpSp>
      <p:grpSp>
        <p:nvGrpSpPr>
          <p:cNvPr id="32" name="Group 32"/>
          <p:cNvGrpSpPr/>
          <p:nvPr/>
        </p:nvGrpSpPr>
        <p:grpSpPr>
          <a:xfrm>
            <a:off x="10835240" y="8012568"/>
            <a:ext cx="7034597" cy="1083904"/>
            <a:chOff x="0" y="0"/>
            <a:chExt cx="1204175" cy="185542"/>
          </a:xfrm>
        </p:grpSpPr>
        <p:sp>
          <p:nvSpPr>
            <p:cNvPr id="33" name="Freeform 33"/>
            <p:cNvSpPr/>
            <p:nvPr/>
          </p:nvSpPr>
          <p:spPr>
            <a:xfrm>
              <a:off x="0" y="0"/>
              <a:ext cx="1204175" cy="185542"/>
            </a:xfrm>
            <a:custGeom>
              <a:avLst/>
              <a:gdLst/>
              <a:ahLst/>
              <a:cxnLst/>
              <a:rect l="l" t="t" r="r" b="b"/>
              <a:pathLst>
                <a:path w="1204175" h="185542">
                  <a:moveTo>
                    <a:pt x="39620" y="0"/>
                  </a:moveTo>
                  <a:lnTo>
                    <a:pt x="1164555" y="0"/>
                  </a:lnTo>
                  <a:cubicBezTo>
                    <a:pt x="1175063" y="0"/>
                    <a:pt x="1185141" y="4174"/>
                    <a:pt x="1192571" y="11604"/>
                  </a:cubicBezTo>
                  <a:cubicBezTo>
                    <a:pt x="1200001" y="19035"/>
                    <a:pt x="1204175" y="29112"/>
                    <a:pt x="1204175" y="39620"/>
                  </a:cubicBezTo>
                  <a:lnTo>
                    <a:pt x="1204175" y="145922"/>
                  </a:lnTo>
                  <a:cubicBezTo>
                    <a:pt x="1204175" y="156430"/>
                    <a:pt x="1200001" y="166507"/>
                    <a:pt x="1192571" y="173937"/>
                  </a:cubicBezTo>
                  <a:cubicBezTo>
                    <a:pt x="1185141" y="181367"/>
                    <a:pt x="1175063" y="185542"/>
                    <a:pt x="1164555" y="185542"/>
                  </a:cubicBezTo>
                  <a:lnTo>
                    <a:pt x="39620" y="185542"/>
                  </a:lnTo>
                  <a:cubicBezTo>
                    <a:pt x="29112" y="185542"/>
                    <a:pt x="19035" y="181367"/>
                    <a:pt x="11604" y="173937"/>
                  </a:cubicBezTo>
                  <a:cubicBezTo>
                    <a:pt x="4174" y="166507"/>
                    <a:pt x="0" y="156430"/>
                    <a:pt x="0" y="145922"/>
                  </a:cubicBezTo>
                  <a:lnTo>
                    <a:pt x="0" y="39620"/>
                  </a:lnTo>
                  <a:cubicBezTo>
                    <a:pt x="0" y="29112"/>
                    <a:pt x="4174" y="19035"/>
                    <a:pt x="11604" y="11604"/>
                  </a:cubicBezTo>
                  <a:cubicBezTo>
                    <a:pt x="19035" y="4174"/>
                    <a:pt x="29112" y="0"/>
                    <a:pt x="39620" y="0"/>
                  </a:cubicBezTo>
                  <a:close/>
                </a:path>
              </a:pathLst>
            </a:custGeom>
            <a:solidFill>
              <a:srgbClr val="FFFFFF"/>
            </a:solidFill>
            <a:ln w="38100" cap="rnd">
              <a:solidFill>
                <a:srgbClr val="826E18"/>
              </a:solidFill>
              <a:prstDash val="solid"/>
              <a:round/>
            </a:ln>
          </p:spPr>
        </p:sp>
        <p:sp>
          <p:nvSpPr>
            <p:cNvPr id="34" name="TextBox 34"/>
            <p:cNvSpPr txBox="1"/>
            <p:nvPr/>
          </p:nvSpPr>
          <p:spPr>
            <a:xfrm>
              <a:off x="0" y="-28575"/>
              <a:ext cx="1204175" cy="214117"/>
            </a:xfrm>
            <a:prstGeom prst="rect">
              <a:avLst/>
            </a:prstGeom>
          </p:spPr>
          <p:txBody>
            <a:bodyPr lIns="50800" tIns="50800" rIns="50800" bIns="50800" rtlCol="0" anchor="ctr"/>
            <a:lstStyle/>
            <a:p>
              <a:pPr algn="ctr">
                <a:lnSpc>
                  <a:spcPts val="1865"/>
                </a:lnSpc>
              </a:pPr>
              <a:endParaRPr b="1"/>
            </a:p>
          </p:txBody>
        </p:sp>
      </p:grpSp>
      <p:grpSp>
        <p:nvGrpSpPr>
          <p:cNvPr id="35" name="Group 35"/>
          <p:cNvGrpSpPr/>
          <p:nvPr/>
        </p:nvGrpSpPr>
        <p:grpSpPr>
          <a:xfrm>
            <a:off x="10835240" y="4239931"/>
            <a:ext cx="7034597" cy="4673752"/>
            <a:chOff x="0" y="0"/>
            <a:chExt cx="1852733" cy="1230947"/>
          </a:xfrm>
        </p:grpSpPr>
        <p:sp>
          <p:nvSpPr>
            <p:cNvPr id="36" name="Freeform 36"/>
            <p:cNvSpPr/>
            <p:nvPr/>
          </p:nvSpPr>
          <p:spPr>
            <a:xfrm>
              <a:off x="0" y="0"/>
              <a:ext cx="1852733" cy="1230947"/>
            </a:xfrm>
            <a:custGeom>
              <a:avLst/>
              <a:gdLst/>
              <a:ahLst/>
              <a:cxnLst/>
              <a:rect l="l" t="t" r="r" b="b"/>
              <a:pathLst>
                <a:path w="1852733" h="1230947">
                  <a:moveTo>
                    <a:pt x="29715" y="0"/>
                  </a:moveTo>
                  <a:lnTo>
                    <a:pt x="1823018" y="0"/>
                  </a:lnTo>
                  <a:cubicBezTo>
                    <a:pt x="1830899" y="0"/>
                    <a:pt x="1838457" y="3131"/>
                    <a:pt x="1844030" y="8703"/>
                  </a:cubicBezTo>
                  <a:cubicBezTo>
                    <a:pt x="1849603" y="14276"/>
                    <a:pt x="1852733" y="21834"/>
                    <a:pt x="1852733" y="29715"/>
                  </a:cubicBezTo>
                  <a:lnTo>
                    <a:pt x="1852733" y="1201232"/>
                  </a:lnTo>
                  <a:cubicBezTo>
                    <a:pt x="1852733" y="1217643"/>
                    <a:pt x="1839429" y="1230947"/>
                    <a:pt x="1823018" y="1230947"/>
                  </a:cubicBezTo>
                  <a:lnTo>
                    <a:pt x="29715" y="1230947"/>
                  </a:lnTo>
                  <a:cubicBezTo>
                    <a:pt x="13304" y="1230947"/>
                    <a:pt x="0" y="1217643"/>
                    <a:pt x="0" y="1201232"/>
                  </a:cubicBezTo>
                  <a:lnTo>
                    <a:pt x="0" y="29715"/>
                  </a:lnTo>
                  <a:cubicBezTo>
                    <a:pt x="0" y="13304"/>
                    <a:pt x="13304" y="0"/>
                    <a:pt x="29715" y="0"/>
                  </a:cubicBezTo>
                  <a:close/>
                </a:path>
              </a:pathLst>
            </a:custGeom>
            <a:solidFill>
              <a:srgbClr val="08FFFC"/>
            </a:solidFill>
            <a:ln w="38100" cap="rnd">
              <a:solidFill>
                <a:srgbClr val="826E18"/>
              </a:solidFill>
              <a:prstDash val="solid"/>
              <a:round/>
            </a:ln>
          </p:spPr>
        </p:sp>
        <p:sp>
          <p:nvSpPr>
            <p:cNvPr id="37" name="TextBox 37"/>
            <p:cNvSpPr txBox="1"/>
            <p:nvPr/>
          </p:nvSpPr>
          <p:spPr>
            <a:xfrm>
              <a:off x="0" y="-47625"/>
              <a:ext cx="1852733" cy="1278572"/>
            </a:xfrm>
            <a:prstGeom prst="rect">
              <a:avLst/>
            </a:prstGeom>
          </p:spPr>
          <p:txBody>
            <a:bodyPr lIns="50800" tIns="50800" rIns="50800" bIns="50800" rtlCol="0" anchor="ctr"/>
            <a:lstStyle/>
            <a:p>
              <a:pPr algn="l">
                <a:lnSpc>
                  <a:spcPts val="3920"/>
                </a:lnSpc>
              </a:pPr>
              <a:r>
                <a:rPr lang="en-US" sz="2800" b="1">
                  <a:solidFill>
                    <a:srgbClr val="000000"/>
                  </a:solidFill>
                  <a:latin typeface="Montserrat Bold" panose="00000800000000000000"/>
                </a:rPr>
                <a:t>        Xây dựng phần cứng: gồm có 4 thiết bị phát BLE, 2 thiết bị thu BLE và 1 gateway</a:t>
              </a:r>
            </a:p>
            <a:p>
              <a:pPr algn="l">
                <a:lnSpc>
                  <a:spcPts val="3920"/>
                </a:lnSpc>
              </a:pPr>
              <a:r>
                <a:rPr lang="en-US" sz="2800" b="1">
                  <a:solidFill>
                    <a:srgbClr val="000000"/>
                  </a:solidFill>
                  <a:latin typeface="Montserrat Bold" panose="00000800000000000000"/>
                </a:rPr>
                <a:t>        Thực nghiệm ở không gian tối đa là </a:t>
              </a:r>
              <a:r>
                <a:rPr lang="vi-VN" altLang="en-US" sz="2800" b="1">
                  <a:solidFill>
                    <a:srgbClr val="000000"/>
                  </a:solidFill>
                  <a:latin typeface="Montserrat Bold" panose="00000800000000000000"/>
                </a:rPr>
                <a:t>9</a:t>
              </a:r>
              <a:r>
                <a:rPr lang="en-US" sz="2800" b="1">
                  <a:solidFill>
                    <a:srgbClr val="000000"/>
                  </a:solidFill>
                  <a:latin typeface="Montserrat Bold" panose="00000800000000000000"/>
                </a:rPr>
                <a:t>x</a:t>
              </a:r>
              <a:r>
                <a:rPr lang="vi-VN" altLang="en-US" sz="2800" b="1">
                  <a:solidFill>
                    <a:srgbClr val="000000"/>
                  </a:solidFill>
                  <a:latin typeface="Montserrat Bold" panose="00000800000000000000"/>
                </a:rPr>
                <a:t>15</a:t>
              </a:r>
              <a:r>
                <a:rPr lang="en-US" sz="2800" b="1">
                  <a:solidFill>
                    <a:srgbClr val="000000"/>
                  </a:solidFill>
                  <a:latin typeface="Montserrat Bold" panose="00000800000000000000"/>
                </a:rPr>
                <a:t>m</a:t>
              </a:r>
            </a:p>
            <a:p>
              <a:pPr algn="l">
                <a:lnSpc>
                  <a:spcPts val="3920"/>
                </a:lnSpc>
              </a:pPr>
              <a:r>
                <a:rPr lang="en-US" sz="2800" b="1">
                  <a:solidFill>
                    <a:srgbClr val="000000"/>
                  </a:solidFill>
                  <a:latin typeface="Montserrat Bold" panose="00000800000000000000"/>
                </a:rPr>
                <a:t>         Vị trí được tính dựa trên thuật toán trilateration.</a:t>
              </a:r>
            </a:p>
            <a:p>
              <a:pPr algn="l">
                <a:lnSpc>
                  <a:spcPts val="3920"/>
                </a:lnSpc>
              </a:pPr>
              <a:r>
                <a:rPr lang="en-US" sz="2800" b="1">
                  <a:solidFill>
                    <a:srgbClr val="000000"/>
                  </a:solidFill>
                  <a:latin typeface="Montserrat Bold" panose="00000800000000000000"/>
                </a:rPr>
                <a:t>         Website thực hiện hiển thị vị trí với tỉ lệ sai s</a:t>
              </a:r>
              <a:r>
                <a:rPr lang="vi-VN" altLang="en-US" sz="2800" b="1">
                  <a:solidFill>
                    <a:srgbClr val="000000"/>
                  </a:solidFill>
                  <a:latin typeface="Montserrat Bold" panose="00000800000000000000"/>
                </a:rPr>
                <a:t>ố từ</a:t>
              </a:r>
              <a:r>
                <a:rPr lang="en-US" sz="2800" b="1">
                  <a:solidFill>
                    <a:srgbClr val="000000"/>
                  </a:solidFill>
                  <a:latin typeface="Montserrat Bold" panose="00000800000000000000"/>
                </a:rPr>
                <a:t> 1-</a:t>
              </a:r>
              <a:r>
                <a:rPr lang="vi-VN" altLang="en-US" sz="2800" b="1">
                  <a:solidFill>
                    <a:srgbClr val="000000"/>
                  </a:solidFill>
                  <a:latin typeface="Montserrat Bold" panose="00000800000000000000"/>
                </a:rPr>
                <a:t>&gt;</a:t>
              </a:r>
              <a:r>
                <a:rPr lang="en-US" sz="2800" b="1">
                  <a:solidFill>
                    <a:srgbClr val="000000"/>
                  </a:solidFill>
                  <a:latin typeface="Montserrat Bold" panose="00000800000000000000"/>
                </a:rPr>
                <a:t>5m.</a:t>
              </a:r>
            </a:p>
          </p:txBody>
        </p:sp>
      </p:grpSp>
      <p:sp>
        <p:nvSpPr>
          <p:cNvPr id="38" name="AutoShape 38"/>
          <p:cNvSpPr/>
          <p:nvPr/>
        </p:nvSpPr>
        <p:spPr>
          <a:xfrm>
            <a:off x="8772352" y="4391483"/>
            <a:ext cx="2062888" cy="2185324"/>
          </a:xfrm>
          <a:prstGeom prst="line">
            <a:avLst/>
          </a:prstGeom>
          <a:ln w="66675" cap="flat">
            <a:solidFill>
              <a:srgbClr val="FF0000"/>
            </a:solidFill>
            <a:prstDash val="lgDash"/>
            <a:headEnd type="none" w="sm" len="sm"/>
            <a:tailEnd type="arrow" w="med" len="sm"/>
          </a:ln>
        </p:spPr>
      </p:sp>
      <p:sp>
        <p:nvSpPr>
          <p:cNvPr id="39" name="AutoShape 39"/>
          <p:cNvSpPr/>
          <p:nvPr/>
        </p:nvSpPr>
        <p:spPr>
          <a:xfrm>
            <a:off x="8772352" y="6572200"/>
            <a:ext cx="2062888" cy="4607"/>
          </a:xfrm>
          <a:prstGeom prst="line">
            <a:avLst/>
          </a:prstGeom>
          <a:ln w="66675" cap="flat">
            <a:solidFill>
              <a:srgbClr val="ED0000"/>
            </a:solidFill>
            <a:prstDash val="lgDash"/>
            <a:headEnd type="none" w="sm" len="sm"/>
            <a:tailEnd type="arrow" w="med" len="sm"/>
          </a:ln>
        </p:spPr>
      </p:sp>
      <p:sp>
        <p:nvSpPr>
          <p:cNvPr id="40" name="AutoShape 40"/>
          <p:cNvSpPr/>
          <p:nvPr/>
        </p:nvSpPr>
        <p:spPr>
          <a:xfrm flipV="1">
            <a:off x="8772352" y="6576807"/>
            <a:ext cx="2062888" cy="2336876"/>
          </a:xfrm>
          <a:prstGeom prst="line">
            <a:avLst/>
          </a:prstGeom>
          <a:ln w="66675" cap="flat">
            <a:solidFill>
              <a:srgbClr val="FF0000"/>
            </a:solidFill>
            <a:prstDash val="lgDash"/>
            <a:headEnd type="none" w="sm" len="sm"/>
            <a:tailEnd type="arrow" w="med" len="sm"/>
          </a:ln>
        </p:spPr>
      </p:sp>
      <p:sp>
        <p:nvSpPr>
          <p:cNvPr id="42" name="TextBox 42"/>
          <p:cNvSpPr txBox="1"/>
          <p:nvPr/>
        </p:nvSpPr>
        <p:spPr>
          <a:xfrm>
            <a:off x="17542135" y="9495394"/>
            <a:ext cx="2032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4</a:t>
            </a:r>
          </a:p>
        </p:txBody>
      </p:sp>
      <p:sp>
        <p:nvSpPr>
          <p:cNvPr id="43" name="TextBox 43"/>
          <p:cNvSpPr txBox="1"/>
          <p:nvPr/>
        </p:nvSpPr>
        <p:spPr>
          <a:xfrm>
            <a:off x="1159925" y="2195118"/>
            <a:ext cx="4222486"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MỤC TIÊU ĐỀ TÀI </a:t>
            </a:r>
          </a:p>
        </p:txBody>
      </p:sp>
      <p:grpSp>
        <p:nvGrpSpPr>
          <p:cNvPr id="44" name="Group 44"/>
          <p:cNvGrpSpPr/>
          <p:nvPr/>
        </p:nvGrpSpPr>
        <p:grpSpPr>
          <a:xfrm>
            <a:off x="10950382" y="4391483"/>
            <a:ext cx="585315" cy="420596"/>
            <a:chOff x="0" y="0"/>
            <a:chExt cx="1131119" cy="812800"/>
          </a:xfrm>
        </p:grpSpPr>
        <p:sp>
          <p:nvSpPr>
            <p:cNvPr id="45" name="Freeform 45"/>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46" name="TextBox 46"/>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grpSp>
        <p:nvGrpSpPr>
          <p:cNvPr id="47" name="Group 47"/>
          <p:cNvGrpSpPr/>
          <p:nvPr/>
        </p:nvGrpSpPr>
        <p:grpSpPr>
          <a:xfrm>
            <a:off x="10950382" y="5890844"/>
            <a:ext cx="585315" cy="420596"/>
            <a:chOff x="0" y="0"/>
            <a:chExt cx="1131119" cy="812800"/>
          </a:xfrm>
        </p:grpSpPr>
        <p:sp>
          <p:nvSpPr>
            <p:cNvPr id="48" name="Freeform 48"/>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49" name="TextBox 49"/>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grpSp>
        <p:nvGrpSpPr>
          <p:cNvPr id="50" name="Group 50"/>
          <p:cNvGrpSpPr/>
          <p:nvPr/>
        </p:nvGrpSpPr>
        <p:grpSpPr>
          <a:xfrm>
            <a:off x="10950382" y="6846557"/>
            <a:ext cx="585315" cy="420596"/>
            <a:chOff x="0" y="0"/>
            <a:chExt cx="1131119" cy="812800"/>
          </a:xfrm>
        </p:grpSpPr>
        <p:sp>
          <p:nvSpPr>
            <p:cNvPr id="51" name="Freeform 51"/>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52" name="TextBox 52"/>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grpSp>
        <p:nvGrpSpPr>
          <p:cNvPr id="53" name="Group 53"/>
          <p:cNvGrpSpPr/>
          <p:nvPr/>
        </p:nvGrpSpPr>
        <p:grpSpPr>
          <a:xfrm>
            <a:off x="10950382" y="7802270"/>
            <a:ext cx="585315" cy="420596"/>
            <a:chOff x="0" y="0"/>
            <a:chExt cx="1131119" cy="812800"/>
          </a:xfrm>
        </p:grpSpPr>
        <p:sp>
          <p:nvSpPr>
            <p:cNvPr id="54" name="Freeform 54"/>
            <p:cNvSpPr/>
            <p:nvPr/>
          </p:nvSpPr>
          <p:spPr>
            <a:xfrm>
              <a:off x="0" y="0"/>
              <a:ext cx="1131119" cy="812800"/>
            </a:xfrm>
            <a:custGeom>
              <a:avLst/>
              <a:gdLst/>
              <a:ahLst/>
              <a:cxnLst/>
              <a:rect l="l" t="t" r="r" b="b"/>
              <a:pathLst>
                <a:path w="1131119" h="812800">
                  <a:moveTo>
                    <a:pt x="1131119" y="406400"/>
                  </a:moveTo>
                  <a:lnTo>
                    <a:pt x="724719" y="0"/>
                  </a:lnTo>
                  <a:lnTo>
                    <a:pt x="724719" y="203200"/>
                  </a:lnTo>
                  <a:lnTo>
                    <a:pt x="0" y="203200"/>
                  </a:lnTo>
                  <a:lnTo>
                    <a:pt x="0" y="609600"/>
                  </a:lnTo>
                  <a:lnTo>
                    <a:pt x="724719" y="609600"/>
                  </a:lnTo>
                  <a:lnTo>
                    <a:pt x="724719" y="812800"/>
                  </a:lnTo>
                  <a:lnTo>
                    <a:pt x="1131119" y="406400"/>
                  </a:lnTo>
                  <a:close/>
                </a:path>
              </a:pathLst>
            </a:custGeom>
            <a:solidFill>
              <a:srgbClr val="FF0909"/>
            </a:solidFill>
          </p:spPr>
        </p:sp>
        <p:sp>
          <p:nvSpPr>
            <p:cNvPr id="55" name="TextBox 55"/>
            <p:cNvSpPr txBox="1"/>
            <p:nvPr/>
          </p:nvSpPr>
          <p:spPr>
            <a:xfrm>
              <a:off x="0" y="165100"/>
              <a:ext cx="1029519" cy="444500"/>
            </a:xfrm>
            <a:prstGeom prst="rect">
              <a:avLst/>
            </a:prstGeom>
          </p:spPr>
          <p:txBody>
            <a:bodyPr lIns="50800" tIns="50800" rIns="50800" bIns="50800" rtlCol="0" anchor="ctr"/>
            <a:lstStyle/>
            <a:p>
              <a:pPr algn="ctr">
                <a:lnSpc>
                  <a:spcPts val="2875"/>
                </a:lnSpc>
              </a:pPr>
              <a:endParaRPr b="1"/>
            </a:p>
          </p:txBody>
        </p:sp>
      </p:grpSp>
      <p:sp>
        <p:nvSpPr>
          <p:cNvPr id="56" name="TextBox 40"/>
          <p:cNvSpPr txBox="1"/>
          <p:nvPr>
            <p:custDataLst>
              <p:tags r:id="rId1"/>
            </p:custDataLst>
          </p:nvPr>
        </p:nvSpPr>
        <p:spPr>
          <a:xfrm>
            <a:off x="11242675"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95203" y="7093381"/>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 name="Freeform 8"/>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9" name="Group 9"/>
          <p:cNvGrpSpPr/>
          <p:nvPr/>
        </p:nvGrpSpPr>
        <p:grpSpPr>
          <a:xfrm>
            <a:off x="16157789" y="9619219"/>
            <a:ext cx="853564" cy="391160"/>
            <a:chOff x="0" y="0"/>
            <a:chExt cx="224807" cy="103021"/>
          </a:xfrm>
        </p:grpSpPr>
        <p:sp>
          <p:nvSpPr>
            <p:cNvPr id="10" name="Freeform 10"/>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1" name="TextBox 11"/>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3" name="TextBox 13"/>
          <p:cNvSpPr txBox="1"/>
          <p:nvPr/>
        </p:nvSpPr>
        <p:spPr>
          <a:xfrm>
            <a:off x="17542135" y="9495394"/>
            <a:ext cx="2032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5</a:t>
            </a:r>
          </a:p>
        </p:txBody>
      </p:sp>
      <p:grpSp>
        <p:nvGrpSpPr>
          <p:cNvPr id="14" name="Group 14"/>
          <p:cNvGrpSpPr/>
          <p:nvPr/>
        </p:nvGrpSpPr>
        <p:grpSpPr>
          <a:xfrm>
            <a:off x="11337472" y="4701516"/>
            <a:ext cx="3608152" cy="1047967"/>
            <a:chOff x="0" y="0"/>
            <a:chExt cx="1399236" cy="406400"/>
          </a:xfrm>
        </p:grpSpPr>
        <p:sp>
          <p:nvSpPr>
            <p:cNvPr id="15" name="Freeform 15"/>
            <p:cNvSpPr/>
            <p:nvPr/>
          </p:nvSpPr>
          <p:spPr>
            <a:xfrm>
              <a:off x="0" y="0"/>
              <a:ext cx="1399236" cy="406400"/>
            </a:xfrm>
            <a:custGeom>
              <a:avLst/>
              <a:gdLst/>
              <a:ahLst/>
              <a:cxnLst/>
              <a:rect l="l" t="t" r="r" b="b"/>
              <a:pathLst>
                <a:path w="1399236" h="406400">
                  <a:moveTo>
                    <a:pt x="0" y="0"/>
                  </a:moveTo>
                  <a:lnTo>
                    <a:pt x="1196036" y="0"/>
                  </a:lnTo>
                  <a:lnTo>
                    <a:pt x="1399236" y="203200"/>
                  </a:lnTo>
                  <a:lnTo>
                    <a:pt x="1196036" y="406400"/>
                  </a:lnTo>
                  <a:lnTo>
                    <a:pt x="0" y="406400"/>
                  </a:lnTo>
                  <a:lnTo>
                    <a:pt x="203200" y="203200"/>
                  </a:lnTo>
                  <a:lnTo>
                    <a:pt x="0" y="0"/>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6" name="TextBox 16"/>
            <p:cNvSpPr txBox="1"/>
            <p:nvPr/>
          </p:nvSpPr>
          <p:spPr>
            <a:xfrm>
              <a:off x="177800" y="-38100"/>
              <a:ext cx="1145236" cy="444500"/>
            </a:xfrm>
            <a:prstGeom prst="rect">
              <a:avLst/>
            </a:prstGeom>
          </p:spPr>
          <p:txBody>
            <a:bodyPr lIns="50800" tIns="50800" rIns="50800" bIns="50800" rtlCol="0" anchor="ctr"/>
            <a:lstStyle/>
            <a:p>
              <a:pPr algn="ctr">
                <a:lnSpc>
                  <a:spcPts val="2875"/>
                </a:lnSpc>
              </a:pPr>
              <a:endParaRPr b="1"/>
            </a:p>
          </p:txBody>
        </p:sp>
      </p:grpSp>
      <p:grpSp>
        <p:nvGrpSpPr>
          <p:cNvPr id="17" name="Group 17"/>
          <p:cNvGrpSpPr/>
          <p:nvPr/>
        </p:nvGrpSpPr>
        <p:grpSpPr>
          <a:xfrm>
            <a:off x="6454209" y="4701516"/>
            <a:ext cx="5163164" cy="1047967"/>
            <a:chOff x="0" y="0"/>
            <a:chExt cx="2002267" cy="406400"/>
          </a:xfrm>
        </p:grpSpPr>
        <p:sp>
          <p:nvSpPr>
            <p:cNvPr id="18" name="Freeform 18"/>
            <p:cNvSpPr/>
            <p:nvPr/>
          </p:nvSpPr>
          <p:spPr>
            <a:xfrm>
              <a:off x="0" y="0"/>
              <a:ext cx="2002267" cy="406400"/>
            </a:xfrm>
            <a:custGeom>
              <a:avLst/>
              <a:gdLst/>
              <a:ahLst/>
              <a:cxnLst/>
              <a:rect l="l" t="t" r="r" b="b"/>
              <a:pathLst>
                <a:path w="2002267" h="406400">
                  <a:moveTo>
                    <a:pt x="0" y="0"/>
                  </a:moveTo>
                  <a:lnTo>
                    <a:pt x="1799067" y="0"/>
                  </a:lnTo>
                  <a:lnTo>
                    <a:pt x="2002267" y="203200"/>
                  </a:lnTo>
                  <a:lnTo>
                    <a:pt x="1799067" y="406400"/>
                  </a:lnTo>
                  <a:lnTo>
                    <a:pt x="0" y="406400"/>
                  </a:lnTo>
                  <a:lnTo>
                    <a:pt x="203200" y="203200"/>
                  </a:lnTo>
                  <a:lnTo>
                    <a:pt x="0" y="0"/>
                  </a:lnTo>
                  <a:close/>
                </a:path>
              </a:pathLst>
            </a:custGeom>
            <a:gradFill rotWithShape="1">
              <a:gsLst>
                <a:gs pos="0">
                  <a:srgbClr val="61FD91">
                    <a:alpha val="100000"/>
                  </a:srgbClr>
                </a:gs>
                <a:gs pos="33333">
                  <a:srgbClr val="042E2D">
                    <a:alpha val="100000"/>
                  </a:srgbClr>
                </a:gs>
                <a:gs pos="66667">
                  <a:srgbClr val="B508C4">
                    <a:alpha val="100000"/>
                  </a:srgbClr>
                </a:gs>
                <a:gs pos="100000">
                  <a:srgbClr val="690000">
                    <a:alpha val="100000"/>
                  </a:srgbClr>
                </a:gs>
              </a:gsLst>
              <a:lin ang="0"/>
            </a:gradFill>
          </p:spPr>
        </p:sp>
        <p:sp>
          <p:nvSpPr>
            <p:cNvPr id="19" name="TextBox 19"/>
            <p:cNvSpPr txBox="1"/>
            <p:nvPr/>
          </p:nvSpPr>
          <p:spPr>
            <a:xfrm>
              <a:off x="177800" y="-66675"/>
              <a:ext cx="1748267" cy="473075"/>
            </a:xfrm>
            <a:prstGeom prst="rect">
              <a:avLst/>
            </a:prstGeom>
          </p:spPr>
          <p:txBody>
            <a:bodyPr lIns="50800" tIns="50800" rIns="50800" bIns="50800" rtlCol="0" anchor="ctr"/>
            <a:lstStyle/>
            <a:p>
              <a:pPr algn="ctr">
                <a:lnSpc>
                  <a:spcPts val="4415"/>
                </a:lnSpc>
              </a:pPr>
              <a:r>
                <a:rPr lang="en-US" sz="3155" b="1">
                  <a:solidFill>
                    <a:srgbClr val="FFFFFF"/>
                  </a:solidFill>
                  <a:latin typeface="Montserrat Bold" panose="00000800000000000000"/>
                </a:rPr>
                <a:t>KẾT THÚC PHẦN I</a:t>
              </a:r>
            </a:p>
          </p:txBody>
        </p:sp>
      </p:grpSp>
      <p:grpSp>
        <p:nvGrpSpPr>
          <p:cNvPr id="20" name="Group 20"/>
          <p:cNvGrpSpPr/>
          <p:nvPr/>
        </p:nvGrpSpPr>
        <p:grpSpPr>
          <a:xfrm>
            <a:off x="3342376" y="4701516"/>
            <a:ext cx="3448664" cy="1047967"/>
            <a:chOff x="0" y="0"/>
            <a:chExt cx="1337386" cy="406400"/>
          </a:xfrm>
        </p:grpSpPr>
        <p:sp>
          <p:nvSpPr>
            <p:cNvPr id="21" name="Freeform 21"/>
            <p:cNvSpPr/>
            <p:nvPr/>
          </p:nvSpPr>
          <p:spPr>
            <a:xfrm>
              <a:off x="0" y="0"/>
              <a:ext cx="1337386" cy="406400"/>
            </a:xfrm>
            <a:custGeom>
              <a:avLst/>
              <a:gdLst/>
              <a:ahLst/>
              <a:cxnLst/>
              <a:rect l="l" t="t" r="r" b="b"/>
              <a:pathLst>
                <a:path w="1337386" h="406400">
                  <a:moveTo>
                    <a:pt x="0" y="0"/>
                  </a:moveTo>
                  <a:lnTo>
                    <a:pt x="1134186" y="0"/>
                  </a:lnTo>
                  <a:lnTo>
                    <a:pt x="1337386" y="203200"/>
                  </a:lnTo>
                  <a:lnTo>
                    <a:pt x="1134186" y="406400"/>
                  </a:lnTo>
                  <a:lnTo>
                    <a:pt x="0" y="406400"/>
                  </a:lnTo>
                  <a:lnTo>
                    <a:pt x="203200" y="203200"/>
                  </a:lnTo>
                  <a:lnTo>
                    <a:pt x="0" y="0"/>
                  </a:lnTo>
                  <a:close/>
                </a:path>
              </a:pathLst>
            </a:custGeom>
            <a:gradFill rotWithShape="1">
              <a:gsLst>
                <a:gs pos="0">
                  <a:srgbClr val="44E475">
                    <a:alpha val="100000"/>
                  </a:srgbClr>
                </a:gs>
                <a:gs pos="33333">
                  <a:srgbClr val="34FDF7">
                    <a:alpha val="100000"/>
                  </a:srgbClr>
                </a:gs>
                <a:gs pos="66667">
                  <a:srgbClr val="B508C4">
                    <a:alpha val="100000"/>
                  </a:srgbClr>
                </a:gs>
                <a:gs pos="100000">
                  <a:srgbClr val="FF0000">
                    <a:alpha val="100000"/>
                  </a:srgbClr>
                </a:gs>
              </a:gsLst>
              <a:lin ang="0"/>
            </a:gradFill>
          </p:spPr>
        </p:sp>
        <p:sp>
          <p:nvSpPr>
            <p:cNvPr id="22" name="TextBox 22"/>
            <p:cNvSpPr txBox="1"/>
            <p:nvPr/>
          </p:nvSpPr>
          <p:spPr>
            <a:xfrm>
              <a:off x="177800" y="-38100"/>
              <a:ext cx="1083386" cy="444500"/>
            </a:xfrm>
            <a:prstGeom prst="rect">
              <a:avLst/>
            </a:prstGeom>
          </p:spPr>
          <p:txBody>
            <a:bodyPr lIns="50800" tIns="50800" rIns="50800" bIns="50800" rtlCol="0" anchor="ctr"/>
            <a:lstStyle/>
            <a:p>
              <a:pPr algn="ctr">
                <a:lnSpc>
                  <a:spcPts val="2875"/>
                </a:lnSpc>
              </a:pPr>
              <a:endParaRPr b="1"/>
            </a:p>
          </p:txBody>
        </p:sp>
      </p:grpSp>
      <p:sp>
        <p:nvSpPr>
          <p:cNvPr id="40" name="TextBox 40"/>
          <p:cNvSpPr txBox="1"/>
          <p:nvPr>
            <p:custDataLst>
              <p:tags r:id="rId1"/>
            </p:custDataLst>
          </p:nvPr>
        </p:nvSpPr>
        <p:spPr>
          <a:xfrm>
            <a:off x="11242675"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95203" y="7093381"/>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7995203" y="8071220"/>
            <a:ext cx="577789" cy="577789"/>
          </a:xfrm>
          <a:custGeom>
            <a:avLst/>
            <a:gdLst/>
            <a:ahLst/>
            <a:cxnLst/>
            <a:rect l="l" t="t" r="r" b="b"/>
            <a:pathLst>
              <a:path w="577789" h="577789">
                <a:moveTo>
                  <a:pt x="0" y="0"/>
                </a:moveTo>
                <a:lnTo>
                  <a:pt x="577788" y="0"/>
                </a:lnTo>
                <a:lnTo>
                  <a:pt x="577788" y="577789"/>
                </a:lnTo>
                <a:lnTo>
                  <a:pt x="0" y="5777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 name="Freeform 8"/>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9" name="Freeform 9"/>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0" name="Group 10"/>
          <p:cNvGrpSpPr/>
          <p:nvPr/>
        </p:nvGrpSpPr>
        <p:grpSpPr>
          <a:xfrm>
            <a:off x="16157789" y="9619219"/>
            <a:ext cx="853564" cy="391160"/>
            <a:chOff x="0" y="0"/>
            <a:chExt cx="224807" cy="103021"/>
          </a:xfrm>
        </p:grpSpPr>
        <p:sp>
          <p:nvSpPr>
            <p:cNvPr id="11" name="Freeform 11"/>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2" name="TextBox 12"/>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grpSp>
        <p:nvGrpSpPr>
          <p:cNvPr id="13" name="Group 13"/>
          <p:cNvGrpSpPr/>
          <p:nvPr/>
        </p:nvGrpSpPr>
        <p:grpSpPr>
          <a:xfrm>
            <a:off x="5928128" y="1028700"/>
            <a:ext cx="6431744" cy="1233093"/>
            <a:chOff x="0" y="0"/>
            <a:chExt cx="1693957" cy="324765"/>
          </a:xfrm>
        </p:grpSpPr>
        <p:sp>
          <p:nvSpPr>
            <p:cNvPr id="14" name="Freeform 14"/>
            <p:cNvSpPr/>
            <p:nvPr/>
          </p:nvSpPr>
          <p:spPr>
            <a:xfrm>
              <a:off x="0" y="0"/>
              <a:ext cx="1693957" cy="324765"/>
            </a:xfrm>
            <a:custGeom>
              <a:avLst/>
              <a:gdLst/>
              <a:ahLst/>
              <a:cxnLst/>
              <a:rect l="l" t="t" r="r" b="b"/>
              <a:pathLst>
                <a:path w="1693957" h="324765">
                  <a:moveTo>
                    <a:pt x="0" y="0"/>
                  </a:moveTo>
                  <a:lnTo>
                    <a:pt x="1693957" y="0"/>
                  </a:lnTo>
                  <a:lnTo>
                    <a:pt x="1693957"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15" name="TextBox 15"/>
            <p:cNvSpPr txBox="1"/>
            <p:nvPr/>
          </p:nvSpPr>
          <p:spPr>
            <a:xfrm>
              <a:off x="0" y="-66675"/>
              <a:ext cx="1693957"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 GIẢI QUYẾT VẤN ĐỀ</a:t>
              </a:r>
            </a:p>
          </p:txBody>
        </p:sp>
      </p:grpSp>
      <p:sp>
        <p:nvSpPr>
          <p:cNvPr id="16" name="Freeform 16"/>
          <p:cNvSpPr/>
          <p:nvPr/>
        </p:nvSpPr>
        <p:spPr>
          <a:xfrm>
            <a:off x="384299" y="3030171"/>
            <a:ext cx="8388053" cy="6228129"/>
          </a:xfrm>
          <a:custGeom>
            <a:avLst/>
            <a:gdLst/>
            <a:ahLst/>
            <a:cxnLst/>
            <a:rect l="l" t="t" r="r" b="b"/>
            <a:pathLst>
              <a:path w="8388053" h="6228129">
                <a:moveTo>
                  <a:pt x="0" y="0"/>
                </a:moveTo>
                <a:lnTo>
                  <a:pt x="8388053" y="0"/>
                </a:lnTo>
                <a:lnTo>
                  <a:pt x="8388053" y="6228129"/>
                </a:lnTo>
                <a:lnTo>
                  <a:pt x="0" y="6228129"/>
                </a:lnTo>
                <a:lnTo>
                  <a:pt x="0" y="0"/>
                </a:lnTo>
                <a:close/>
              </a:path>
            </a:pathLst>
          </a:custGeom>
          <a:blipFill>
            <a:blip r:embed="rId17"/>
            <a:stretch>
              <a:fillRect/>
            </a:stretch>
          </a:blipFill>
          <a:ln w="47625" cap="sq">
            <a:solidFill>
              <a:srgbClr val="000000"/>
            </a:solidFill>
            <a:prstDash val="solid"/>
            <a:miter/>
          </a:ln>
        </p:spPr>
      </p:sp>
      <p:sp>
        <p:nvSpPr>
          <p:cNvPr id="17" name="Freeform 17"/>
          <p:cNvSpPr/>
          <p:nvPr/>
        </p:nvSpPr>
        <p:spPr>
          <a:xfrm>
            <a:off x="9885246" y="3011941"/>
            <a:ext cx="7126107" cy="6258102"/>
          </a:xfrm>
          <a:custGeom>
            <a:avLst/>
            <a:gdLst/>
            <a:ahLst/>
            <a:cxnLst/>
            <a:rect l="l" t="t" r="r" b="b"/>
            <a:pathLst>
              <a:path w="7126107" h="6258102">
                <a:moveTo>
                  <a:pt x="0" y="0"/>
                </a:moveTo>
                <a:lnTo>
                  <a:pt x="7126107" y="0"/>
                </a:lnTo>
                <a:lnTo>
                  <a:pt x="7126107" y="6258101"/>
                </a:lnTo>
                <a:lnTo>
                  <a:pt x="0" y="6258101"/>
                </a:lnTo>
                <a:lnTo>
                  <a:pt x="0" y="0"/>
                </a:lnTo>
                <a:close/>
              </a:path>
            </a:pathLst>
          </a:custGeom>
          <a:blipFill>
            <a:blip r:embed="rId18"/>
            <a:stretch>
              <a:fillRect r="-1678"/>
            </a:stretch>
          </a:blipFill>
          <a:ln w="38100" cap="sq">
            <a:solidFill>
              <a:srgbClr val="000000"/>
            </a:solidFill>
            <a:prstDash val="solid"/>
            <a:miter/>
          </a:ln>
        </p:spPr>
      </p:sp>
      <p:sp>
        <p:nvSpPr>
          <p:cNvPr id="18" name="Freeform 18"/>
          <p:cNvSpPr/>
          <p:nvPr/>
        </p:nvSpPr>
        <p:spPr>
          <a:xfrm>
            <a:off x="15339807" y="8229079"/>
            <a:ext cx="1635963" cy="839860"/>
          </a:xfrm>
          <a:custGeom>
            <a:avLst/>
            <a:gdLst/>
            <a:ahLst/>
            <a:cxnLst/>
            <a:rect l="l" t="t" r="r" b="b"/>
            <a:pathLst>
              <a:path w="1635963" h="839860">
                <a:moveTo>
                  <a:pt x="0" y="0"/>
                </a:moveTo>
                <a:lnTo>
                  <a:pt x="1635963" y="0"/>
                </a:lnTo>
                <a:lnTo>
                  <a:pt x="1635963" y="839860"/>
                </a:lnTo>
                <a:lnTo>
                  <a:pt x="0" y="839860"/>
                </a:lnTo>
                <a:lnTo>
                  <a:pt x="0" y="0"/>
                </a:lnTo>
                <a:close/>
              </a:path>
            </a:pathLst>
          </a:custGeom>
          <a:blipFill>
            <a:blip r:embed="rId19"/>
            <a:stretch>
              <a:fillRect t="-6938" b="-6938"/>
            </a:stretch>
          </a:blipFill>
        </p:spPr>
      </p:sp>
      <p:sp>
        <p:nvSpPr>
          <p:cNvPr id="19" name="Freeform 19"/>
          <p:cNvSpPr/>
          <p:nvPr/>
        </p:nvSpPr>
        <p:spPr>
          <a:xfrm>
            <a:off x="12359872" y="3150893"/>
            <a:ext cx="994807" cy="994807"/>
          </a:xfrm>
          <a:custGeom>
            <a:avLst/>
            <a:gdLst/>
            <a:ahLst/>
            <a:cxnLst/>
            <a:rect l="l" t="t" r="r" b="b"/>
            <a:pathLst>
              <a:path w="994807" h="994807">
                <a:moveTo>
                  <a:pt x="0" y="0"/>
                </a:moveTo>
                <a:lnTo>
                  <a:pt x="994807" y="0"/>
                </a:lnTo>
                <a:lnTo>
                  <a:pt x="994807" y="994807"/>
                </a:lnTo>
                <a:lnTo>
                  <a:pt x="0" y="994807"/>
                </a:lnTo>
                <a:lnTo>
                  <a:pt x="0" y="0"/>
                </a:lnTo>
                <a:close/>
              </a:path>
            </a:pathLst>
          </a:custGeom>
          <a:blipFill>
            <a:blip r:embed="rId20"/>
            <a:stretch>
              <a:fillRect/>
            </a:stretch>
          </a:blipFill>
        </p:spPr>
      </p:sp>
      <p:sp>
        <p:nvSpPr>
          <p:cNvPr id="20" name="Freeform 20"/>
          <p:cNvSpPr/>
          <p:nvPr/>
        </p:nvSpPr>
        <p:spPr>
          <a:xfrm>
            <a:off x="15980963" y="5143500"/>
            <a:ext cx="994807" cy="994807"/>
          </a:xfrm>
          <a:custGeom>
            <a:avLst/>
            <a:gdLst/>
            <a:ahLst/>
            <a:cxnLst/>
            <a:rect l="l" t="t" r="r" b="b"/>
            <a:pathLst>
              <a:path w="994807" h="994807">
                <a:moveTo>
                  <a:pt x="0" y="0"/>
                </a:moveTo>
                <a:lnTo>
                  <a:pt x="994807" y="0"/>
                </a:lnTo>
                <a:lnTo>
                  <a:pt x="994807" y="994807"/>
                </a:lnTo>
                <a:lnTo>
                  <a:pt x="0" y="994807"/>
                </a:lnTo>
                <a:lnTo>
                  <a:pt x="0" y="0"/>
                </a:lnTo>
                <a:close/>
              </a:path>
            </a:pathLst>
          </a:custGeom>
          <a:blipFill>
            <a:blip r:embed="rId20"/>
            <a:stretch>
              <a:fillRect/>
            </a:stretch>
          </a:blipFill>
        </p:spPr>
      </p:sp>
      <p:sp>
        <p:nvSpPr>
          <p:cNvPr id="21" name="Freeform 21"/>
          <p:cNvSpPr/>
          <p:nvPr/>
        </p:nvSpPr>
        <p:spPr>
          <a:xfrm>
            <a:off x="14026099" y="6387468"/>
            <a:ext cx="994807" cy="994807"/>
          </a:xfrm>
          <a:custGeom>
            <a:avLst/>
            <a:gdLst/>
            <a:ahLst/>
            <a:cxnLst/>
            <a:rect l="l" t="t" r="r" b="b"/>
            <a:pathLst>
              <a:path w="994807" h="994807">
                <a:moveTo>
                  <a:pt x="0" y="0"/>
                </a:moveTo>
                <a:lnTo>
                  <a:pt x="994807" y="0"/>
                </a:lnTo>
                <a:lnTo>
                  <a:pt x="994807" y="994807"/>
                </a:lnTo>
                <a:lnTo>
                  <a:pt x="0" y="994807"/>
                </a:lnTo>
                <a:lnTo>
                  <a:pt x="0" y="0"/>
                </a:lnTo>
                <a:close/>
              </a:path>
            </a:pathLst>
          </a:custGeom>
          <a:blipFill>
            <a:blip r:embed="rId20"/>
            <a:stretch>
              <a:fillRect/>
            </a:stretch>
          </a:blipFill>
        </p:spPr>
      </p:sp>
      <p:sp>
        <p:nvSpPr>
          <p:cNvPr id="22" name="Freeform 22"/>
          <p:cNvSpPr/>
          <p:nvPr/>
        </p:nvSpPr>
        <p:spPr>
          <a:xfrm>
            <a:off x="9885246" y="4026084"/>
            <a:ext cx="994807" cy="994807"/>
          </a:xfrm>
          <a:custGeom>
            <a:avLst/>
            <a:gdLst/>
            <a:ahLst/>
            <a:cxnLst/>
            <a:rect l="l" t="t" r="r" b="b"/>
            <a:pathLst>
              <a:path w="994807" h="994807">
                <a:moveTo>
                  <a:pt x="0" y="0"/>
                </a:moveTo>
                <a:lnTo>
                  <a:pt x="994807" y="0"/>
                </a:lnTo>
                <a:lnTo>
                  <a:pt x="994807" y="994807"/>
                </a:lnTo>
                <a:lnTo>
                  <a:pt x="0" y="994807"/>
                </a:lnTo>
                <a:lnTo>
                  <a:pt x="0" y="0"/>
                </a:lnTo>
                <a:close/>
              </a:path>
            </a:pathLst>
          </a:custGeom>
          <a:blipFill>
            <a:blip r:embed="rId20"/>
            <a:stretch>
              <a:fillRect/>
            </a:stretch>
          </a:blipFill>
        </p:spPr>
      </p:sp>
      <p:sp>
        <p:nvSpPr>
          <p:cNvPr id="23" name="Freeform 23"/>
          <p:cNvSpPr/>
          <p:nvPr/>
        </p:nvSpPr>
        <p:spPr>
          <a:xfrm>
            <a:off x="15469256" y="3253924"/>
            <a:ext cx="1390921" cy="1390921"/>
          </a:xfrm>
          <a:custGeom>
            <a:avLst/>
            <a:gdLst/>
            <a:ahLst/>
            <a:cxnLst/>
            <a:rect l="l" t="t" r="r" b="b"/>
            <a:pathLst>
              <a:path w="1390921" h="1390921">
                <a:moveTo>
                  <a:pt x="0" y="0"/>
                </a:moveTo>
                <a:lnTo>
                  <a:pt x="1390921" y="0"/>
                </a:lnTo>
                <a:lnTo>
                  <a:pt x="1390921" y="1390920"/>
                </a:lnTo>
                <a:lnTo>
                  <a:pt x="0" y="1390920"/>
                </a:lnTo>
                <a:lnTo>
                  <a:pt x="0" y="0"/>
                </a:lnTo>
                <a:close/>
              </a:path>
            </a:pathLst>
          </a:custGeom>
          <a:blipFill>
            <a:blip r:embed="rId21"/>
            <a:stretch>
              <a:fillRect/>
            </a:stretch>
          </a:blipFill>
        </p:spPr>
      </p:sp>
      <p:grpSp>
        <p:nvGrpSpPr>
          <p:cNvPr id="24" name="Group 24"/>
          <p:cNvGrpSpPr/>
          <p:nvPr/>
        </p:nvGrpSpPr>
        <p:grpSpPr>
          <a:xfrm>
            <a:off x="12692944" y="4495015"/>
            <a:ext cx="963422" cy="725099"/>
            <a:chOff x="0" y="0"/>
            <a:chExt cx="253741" cy="190972"/>
          </a:xfrm>
        </p:grpSpPr>
        <p:sp>
          <p:nvSpPr>
            <p:cNvPr id="25" name="Freeform 25"/>
            <p:cNvSpPr/>
            <p:nvPr/>
          </p:nvSpPr>
          <p:spPr>
            <a:xfrm>
              <a:off x="0" y="0"/>
              <a:ext cx="253741" cy="190972"/>
            </a:xfrm>
            <a:custGeom>
              <a:avLst/>
              <a:gdLst/>
              <a:ahLst/>
              <a:cxnLst/>
              <a:rect l="l" t="t" r="r" b="b"/>
              <a:pathLst>
                <a:path w="253741" h="190972">
                  <a:moveTo>
                    <a:pt x="95486" y="0"/>
                  </a:moveTo>
                  <a:lnTo>
                    <a:pt x="158254" y="0"/>
                  </a:lnTo>
                  <a:cubicBezTo>
                    <a:pt x="183579" y="0"/>
                    <a:pt x="207866" y="10060"/>
                    <a:pt x="225773" y="27967"/>
                  </a:cubicBezTo>
                  <a:cubicBezTo>
                    <a:pt x="243681" y="45874"/>
                    <a:pt x="253741" y="70162"/>
                    <a:pt x="253741" y="95486"/>
                  </a:cubicBezTo>
                  <a:lnTo>
                    <a:pt x="253741" y="95486"/>
                  </a:lnTo>
                  <a:cubicBezTo>
                    <a:pt x="253741" y="120811"/>
                    <a:pt x="243681" y="145098"/>
                    <a:pt x="225773" y="163005"/>
                  </a:cubicBezTo>
                  <a:cubicBezTo>
                    <a:pt x="207866" y="180912"/>
                    <a:pt x="183579" y="190972"/>
                    <a:pt x="158254" y="190972"/>
                  </a:cubicBezTo>
                  <a:lnTo>
                    <a:pt x="95486" y="190972"/>
                  </a:lnTo>
                  <a:cubicBezTo>
                    <a:pt x="70162" y="190972"/>
                    <a:pt x="45874" y="180912"/>
                    <a:pt x="27967" y="163005"/>
                  </a:cubicBezTo>
                  <a:cubicBezTo>
                    <a:pt x="10060" y="145098"/>
                    <a:pt x="0" y="120811"/>
                    <a:pt x="0" y="95486"/>
                  </a:cubicBezTo>
                  <a:lnTo>
                    <a:pt x="0" y="95486"/>
                  </a:lnTo>
                  <a:cubicBezTo>
                    <a:pt x="0" y="70162"/>
                    <a:pt x="10060" y="45874"/>
                    <a:pt x="27967" y="27967"/>
                  </a:cubicBezTo>
                  <a:cubicBezTo>
                    <a:pt x="45874" y="10060"/>
                    <a:pt x="70162" y="0"/>
                    <a:pt x="95486" y="0"/>
                  </a:cubicBezTo>
                  <a:close/>
                </a:path>
              </a:pathLst>
            </a:custGeom>
            <a:solidFill>
              <a:srgbClr val="00FFFC"/>
            </a:solidFill>
            <a:ln w="57150" cap="rnd">
              <a:solidFill>
                <a:srgbClr val="826E18"/>
              </a:solidFill>
              <a:prstDash val="solid"/>
              <a:round/>
            </a:ln>
          </p:spPr>
        </p:sp>
        <p:sp>
          <p:nvSpPr>
            <p:cNvPr id="26" name="TextBox 26"/>
            <p:cNvSpPr txBox="1"/>
            <p:nvPr/>
          </p:nvSpPr>
          <p:spPr>
            <a:xfrm>
              <a:off x="0" y="-38100"/>
              <a:ext cx="253741" cy="229072"/>
            </a:xfrm>
            <a:prstGeom prst="rect">
              <a:avLst/>
            </a:prstGeom>
          </p:spPr>
          <p:txBody>
            <a:bodyPr lIns="50800" tIns="50800" rIns="50800" bIns="50800" rtlCol="0" anchor="ctr"/>
            <a:lstStyle/>
            <a:p>
              <a:pPr algn="ctr">
                <a:lnSpc>
                  <a:spcPts val="2875"/>
                </a:lnSpc>
              </a:pPr>
              <a:r>
                <a:rPr lang="en-US" sz="2055" b="1">
                  <a:solidFill>
                    <a:srgbClr val="FF2855"/>
                  </a:solidFill>
                  <a:latin typeface="Montserrat Bold" panose="00000800000000000000"/>
                </a:rPr>
                <a:t>TAG</a:t>
              </a:r>
            </a:p>
          </p:txBody>
        </p:sp>
      </p:grpSp>
      <p:sp>
        <p:nvSpPr>
          <p:cNvPr id="28" name="TextBox 28"/>
          <p:cNvSpPr txBox="1"/>
          <p:nvPr/>
        </p:nvSpPr>
        <p:spPr>
          <a:xfrm>
            <a:off x="17542135" y="9495394"/>
            <a:ext cx="2032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6</a:t>
            </a:r>
          </a:p>
        </p:txBody>
      </p:sp>
      <p:sp>
        <p:nvSpPr>
          <p:cNvPr id="29" name="TextBox 29"/>
          <p:cNvSpPr txBox="1"/>
          <p:nvPr/>
        </p:nvSpPr>
        <p:spPr>
          <a:xfrm>
            <a:off x="384299" y="2374543"/>
            <a:ext cx="5773738"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SƠ ĐỒ KHỐI HỆ THỐNG </a:t>
            </a:r>
          </a:p>
        </p:txBody>
      </p:sp>
      <p:sp>
        <p:nvSpPr>
          <p:cNvPr id="30" name="AutoShape 30"/>
          <p:cNvSpPr/>
          <p:nvPr/>
        </p:nvSpPr>
        <p:spPr>
          <a:xfrm>
            <a:off x="13043720" y="4145700"/>
            <a:ext cx="130935" cy="349315"/>
          </a:xfrm>
          <a:prstGeom prst="line">
            <a:avLst/>
          </a:prstGeom>
          <a:ln w="19050" cap="flat">
            <a:solidFill>
              <a:srgbClr val="FF2855"/>
            </a:solidFill>
            <a:prstDash val="solid"/>
            <a:headEnd type="none" w="sm" len="sm"/>
            <a:tailEnd type="arrow" w="med" len="sm"/>
          </a:ln>
        </p:spPr>
      </p:sp>
      <p:sp>
        <p:nvSpPr>
          <p:cNvPr id="31" name="AutoShape 31"/>
          <p:cNvSpPr/>
          <p:nvPr/>
        </p:nvSpPr>
        <p:spPr>
          <a:xfrm>
            <a:off x="10880053" y="4523488"/>
            <a:ext cx="1812891" cy="334076"/>
          </a:xfrm>
          <a:prstGeom prst="line">
            <a:avLst/>
          </a:prstGeom>
          <a:ln w="19050" cap="flat">
            <a:solidFill>
              <a:srgbClr val="FF2855"/>
            </a:solidFill>
            <a:prstDash val="solid"/>
            <a:headEnd type="none" w="sm" len="sm"/>
            <a:tailEnd type="arrow" w="med" len="sm"/>
          </a:ln>
        </p:spPr>
      </p:sp>
      <p:sp>
        <p:nvSpPr>
          <p:cNvPr id="32" name="AutoShape 32"/>
          <p:cNvSpPr/>
          <p:nvPr/>
        </p:nvSpPr>
        <p:spPr>
          <a:xfrm flipH="1" flipV="1">
            <a:off x="13174655" y="5220113"/>
            <a:ext cx="1348848" cy="1167354"/>
          </a:xfrm>
          <a:prstGeom prst="line">
            <a:avLst/>
          </a:prstGeom>
          <a:ln w="19050" cap="flat">
            <a:solidFill>
              <a:srgbClr val="FF2855"/>
            </a:solidFill>
            <a:prstDash val="solid"/>
            <a:headEnd type="none" w="sm" len="sm"/>
            <a:tailEnd type="arrow" w="med" len="sm"/>
          </a:ln>
        </p:spPr>
      </p:sp>
      <p:sp>
        <p:nvSpPr>
          <p:cNvPr id="33" name="AutoShape 33"/>
          <p:cNvSpPr/>
          <p:nvPr/>
        </p:nvSpPr>
        <p:spPr>
          <a:xfrm flipH="1" flipV="1">
            <a:off x="13656366" y="4857564"/>
            <a:ext cx="2324598" cy="783340"/>
          </a:xfrm>
          <a:prstGeom prst="line">
            <a:avLst/>
          </a:prstGeom>
          <a:ln w="19050" cap="flat">
            <a:solidFill>
              <a:srgbClr val="FF2855"/>
            </a:solidFill>
            <a:prstDash val="solid"/>
            <a:headEnd type="none" w="sm" len="sm"/>
            <a:tailEnd type="arrow" w="med" len="sm"/>
          </a:ln>
        </p:spPr>
      </p:sp>
      <p:sp>
        <p:nvSpPr>
          <p:cNvPr id="34" name="AutoShape 34"/>
          <p:cNvSpPr/>
          <p:nvPr/>
        </p:nvSpPr>
        <p:spPr>
          <a:xfrm flipV="1">
            <a:off x="13656366" y="4495015"/>
            <a:ext cx="1812891" cy="362549"/>
          </a:xfrm>
          <a:prstGeom prst="line">
            <a:avLst/>
          </a:prstGeom>
          <a:ln w="19050" cap="flat">
            <a:solidFill>
              <a:srgbClr val="FF2855"/>
            </a:solidFill>
            <a:prstDash val="solid"/>
            <a:headEnd type="none" w="sm" len="sm"/>
            <a:tailEnd type="arrow" w="med" len="sm"/>
          </a:ln>
        </p:spPr>
      </p:sp>
      <p:sp>
        <p:nvSpPr>
          <p:cNvPr id="35" name="AutoShape 35"/>
          <p:cNvSpPr/>
          <p:nvPr/>
        </p:nvSpPr>
        <p:spPr>
          <a:xfrm flipV="1">
            <a:off x="2325603" y="4857564"/>
            <a:ext cx="7559643" cy="362549"/>
          </a:xfrm>
          <a:prstGeom prst="line">
            <a:avLst/>
          </a:prstGeom>
          <a:ln w="28575" cap="flat">
            <a:solidFill>
              <a:srgbClr val="00ABFF"/>
            </a:solidFill>
            <a:prstDash val="solid"/>
            <a:headEnd type="none" w="sm" len="sm"/>
            <a:tailEnd type="arrow" w="med" len="sm"/>
          </a:ln>
        </p:spPr>
      </p:sp>
      <p:sp>
        <p:nvSpPr>
          <p:cNvPr id="36" name="AutoShape 36"/>
          <p:cNvSpPr/>
          <p:nvPr/>
        </p:nvSpPr>
        <p:spPr>
          <a:xfrm flipV="1">
            <a:off x="3271168" y="5220113"/>
            <a:ext cx="9421776" cy="1664758"/>
          </a:xfrm>
          <a:prstGeom prst="line">
            <a:avLst/>
          </a:prstGeom>
          <a:ln w="38100" cap="flat">
            <a:solidFill>
              <a:srgbClr val="00ABFF"/>
            </a:solidFill>
            <a:prstDash val="solid"/>
            <a:headEnd type="none" w="sm" len="sm"/>
            <a:tailEnd type="arrow" w="med" len="sm"/>
          </a:ln>
        </p:spPr>
      </p:sp>
      <p:sp>
        <p:nvSpPr>
          <p:cNvPr id="37" name="AutoShape 37"/>
          <p:cNvSpPr/>
          <p:nvPr/>
        </p:nvSpPr>
        <p:spPr>
          <a:xfrm flipV="1">
            <a:off x="6948979" y="4644844"/>
            <a:ext cx="8971935" cy="2240027"/>
          </a:xfrm>
          <a:prstGeom prst="line">
            <a:avLst/>
          </a:prstGeom>
          <a:ln w="28575" cap="flat">
            <a:solidFill>
              <a:srgbClr val="00ABFF"/>
            </a:solidFill>
            <a:prstDash val="solid"/>
            <a:headEnd type="none" w="sm" len="sm"/>
            <a:tailEnd type="arrow" w="med" len="sm"/>
          </a:ln>
        </p:spPr>
      </p:sp>
      <p:sp>
        <p:nvSpPr>
          <p:cNvPr id="40" name="TextBox 40"/>
          <p:cNvSpPr txBox="1"/>
          <p:nvPr>
            <p:custDataLst>
              <p:tags r:id="rId1"/>
            </p:custDataLst>
          </p:nvPr>
        </p:nvSpPr>
        <p:spPr>
          <a:xfrm>
            <a:off x="11242675" y="961390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1" name="Freeform 11"/>
          <p:cNvSpPr/>
          <p:nvPr/>
        </p:nvSpPr>
        <p:spPr>
          <a:xfrm>
            <a:off x="635636" y="3501465"/>
            <a:ext cx="6338615" cy="3869503"/>
          </a:xfrm>
          <a:custGeom>
            <a:avLst/>
            <a:gdLst/>
            <a:ahLst/>
            <a:cxnLst/>
            <a:rect l="l" t="t" r="r" b="b"/>
            <a:pathLst>
              <a:path w="6338615" h="3869503">
                <a:moveTo>
                  <a:pt x="0" y="0"/>
                </a:moveTo>
                <a:lnTo>
                  <a:pt x="6338615" y="0"/>
                </a:lnTo>
                <a:lnTo>
                  <a:pt x="6338615" y="3869503"/>
                </a:lnTo>
                <a:lnTo>
                  <a:pt x="0" y="3869503"/>
                </a:lnTo>
                <a:lnTo>
                  <a:pt x="0" y="0"/>
                </a:lnTo>
                <a:close/>
              </a:path>
            </a:pathLst>
          </a:custGeom>
          <a:blipFill>
            <a:blip r:embed="rId13"/>
            <a:stretch>
              <a:fillRect/>
            </a:stretch>
          </a:blipFill>
          <a:ln w="38100" cap="sq">
            <a:solidFill>
              <a:srgbClr val="000000"/>
            </a:solidFill>
            <a:prstDash val="solid"/>
            <a:miter/>
          </a:ln>
        </p:spPr>
      </p:sp>
      <p:sp>
        <p:nvSpPr>
          <p:cNvPr id="12" name="Freeform 12"/>
          <p:cNvSpPr/>
          <p:nvPr/>
        </p:nvSpPr>
        <p:spPr>
          <a:xfrm>
            <a:off x="1799443" y="8356486"/>
            <a:ext cx="4011001" cy="637041"/>
          </a:xfrm>
          <a:custGeom>
            <a:avLst/>
            <a:gdLst/>
            <a:ahLst/>
            <a:cxnLst/>
            <a:rect l="l" t="t" r="r" b="b"/>
            <a:pathLst>
              <a:path w="4011001" h="637041">
                <a:moveTo>
                  <a:pt x="0" y="0"/>
                </a:moveTo>
                <a:lnTo>
                  <a:pt x="4011001" y="0"/>
                </a:lnTo>
                <a:lnTo>
                  <a:pt x="4011001" y="637042"/>
                </a:lnTo>
                <a:lnTo>
                  <a:pt x="0" y="637042"/>
                </a:lnTo>
                <a:lnTo>
                  <a:pt x="0" y="0"/>
                </a:lnTo>
                <a:close/>
              </a:path>
            </a:pathLst>
          </a:custGeom>
          <a:blipFill>
            <a:blip r:embed="rId14"/>
            <a:stretch>
              <a:fillRect/>
            </a:stretch>
          </a:blipFill>
          <a:ln w="38100" cap="sq">
            <a:solidFill>
              <a:srgbClr val="131416"/>
            </a:solidFill>
            <a:prstDash val="solid"/>
            <a:miter/>
          </a:ln>
        </p:spPr>
      </p:sp>
      <p:sp>
        <p:nvSpPr>
          <p:cNvPr id="13" name="Freeform 13"/>
          <p:cNvSpPr/>
          <p:nvPr/>
        </p:nvSpPr>
        <p:spPr>
          <a:xfrm>
            <a:off x="8719935" y="3495860"/>
            <a:ext cx="4677646" cy="3875108"/>
          </a:xfrm>
          <a:custGeom>
            <a:avLst/>
            <a:gdLst/>
            <a:ahLst/>
            <a:cxnLst/>
            <a:rect l="l" t="t" r="r" b="b"/>
            <a:pathLst>
              <a:path w="4677646" h="3875108">
                <a:moveTo>
                  <a:pt x="0" y="0"/>
                </a:moveTo>
                <a:lnTo>
                  <a:pt x="4677645" y="0"/>
                </a:lnTo>
                <a:lnTo>
                  <a:pt x="4677645" y="3875108"/>
                </a:lnTo>
                <a:lnTo>
                  <a:pt x="0" y="3875108"/>
                </a:lnTo>
                <a:lnTo>
                  <a:pt x="0" y="0"/>
                </a:lnTo>
                <a:close/>
              </a:path>
            </a:pathLst>
          </a:custGeom>
          <a:blipFill>
            <a:blip r:embed="rId15"/>
            <a:stretch>
              <a:fillRect/>
            </a:stretch>
          </a:blipFill>
          <a:ln w="38100" cap="sq">
            <a:solidFill>
              <a:srgbClr val="000000"/>
            </a:solidFill>
            <a:prstDash val="solid"/>
            <a:miter/>
          </a:ln>
        </p:spPr>
      </p:sp>
      <p:sp>
        <p:nvSpPr>
          <p:cNvPr id="14" name="Freeform 14"/>
          <p:cNvSpPr/>
          <p:nvPr/>
        </p:nvSpPr>
        <p:spPr>
          <a:xfrm>
            <a:off x="8743777" y="7875155"/>
            <a:ext cx="4610911" cy="1599704"/>
          </a:xfrm>
          <a:custGeom>
            <a:avLst/>
            <a:gdLst/>
            <a:ahLst/>
            <a:cxnLst/>
            <a:rect l="l" t="t" r="r" b="b"/>
            <a:pathLst>
              <a:path w="4610911" h="1599704">
                <a:moveTo>
                  <a:pt x="0" y="0"/>
                </a:moveTo>
                <a:lnTo>
                  <a:pt x="4610911" y="0"/>
                </a:lnTo>
                <a:lnTo>
                  <a:pt x="4610911" y="1599704"/>
                </a:lnTo>
                <a:lnTo>
                  <a:pt x="0" y="1599704"/>
                </a:lnTo>
                <a:lnTo>
                  <a:pt x="0" y="0"/>
                </a:lnTo>
                <a:close/>
              </a:path>
            </a:pathLst>
          </a:custGeom>
          <a:blipFill>
            <a:blip r:embed="rId16"/>
            <a:stretch>
              <a:fillRect/>
            </a:stretch>
          </a:blipFill>
          <a:ln w="47625" cap="sq">
            <a:solidFill>
              <a:srgbClr val="131416"/>
            </a:solidFill>
            <a:prstDash val="solid"/>
            <a:miter/>
          </a:ln>
        </p:spPr>
      </p:sp>
      <p:sp>
        <p:nvSpPr>
          <p:cNvPr id="15" name="AutoShape 15"/>
          <p:cNvSpPr/>
          <p:nvPr/>
        </p:nvSpPr>
        <p:spPr>
          <a:xfrm flipH="1">
            <a:off x="3790315" y="7371080"/>
            <a:ext cx="14605" cy="1025525"/>
          </a:xfrm>
          <a:prstGeom prst="line">
            <a:avLst/>
          </a:prstGeom>
          <a:ln w="47625" cap="flat">
            <a:solidFill>
              <a:srgbClr val="FF2855"/>
            </a:solidFill>
            <a:prstDash val="solid"/>
            <a:headEnd type="none" w="sm" len="sm"/>
            <a:tailEnd type="arrow" w="med" len="sm"/>
          </a:ln>
        </p:spPr>
      </p:sp>
      <p:sp>
        <p:nvSpPr>
          <p:cNvPr id="16" name="AutoShape 16"/>
          <p:cNvSpPr/>
          <p:nvPr/>
        </p:nvSpPr>
        <p:spPr>
          <a:xfrm>
            <a:off x="5810444" y="8675007"/>
            <a:ext cx="2933333" cy="0"/>
          </a:xfrm>
          <a:prstGeom prst="line">
            <a:avLst/>
          </a:prstGeom>
          <a:ln w="47625" cap="flat">
            <a:solidFill>
              <a:srgbClr val="FF2855"/>
            </a:solidFill>
            <a:prstDash val="solid"/>
            <a:headEnd type="none" w="sm" len="sm"/>
            <a:tailEnd type="arrow" w="med" len="sm"/>
          </a:ln>
        </p:spPr>
      </p:sp>
      <p:sp>
        <p:nvSpPr>
          <p:cNvPr id="17" name="AutoShape 17"/>
          <p:cNvSpPr/>
          <p:nvPr/>
        </p:nvSpPr>
        <p:spPr>
          <a:xfrm flipH="1">
            <a:off x="11049233" y="7370968"/>
            <a:ext cx="9525" cy="504187"/>
          </a:xfrm>
          <a:prstGeom prst="line">
            <a:avLst/>
          </a:prstGeom>
          <a:ln w="47625" cap="flat">
            <a:solidFill>
              <a:srgbClr val="FF2855"/>
            </a:solidFill>
            <a:prstDash val="solid"/>
            <a:headEnd type="none" w="sm" len="sm"/>
            <a:tailEnd type="arrow" w="med" len="sm"/>
          </a:ln>
        </p:spPr>
      </p:sp>
      <p:grpSp>
        <p:nvGrpSpPr>
          <p:cNvPr id="18" name="Group 18"/>
          <p:cNvGrpSpPr/>
          <p:nvPr/>
        </p:nvGrpSpPr>
        <p:grpSpPr>
          <a:xfrm>
            <a:off x="14557289" y="8029079"/>
            <a:ext cx="2727251" cy="1291856"/>
            <a:chOff x="0" y="0"/>
            <a:chExt cx="718288" cy="340242"/>
          </a:xfrm>
        </p:grpSpPr>
        <p:sp>
          <p:nvSpPr>
            <p:cNvPr id="19" name="Freeform 19"/>
            <p:cNvSpPr/>
            <p:nvPr/>
          </p:nvSpPr>
          <p:spPr>
            <a:xfrm>
              <a:off x="0" y="0"/>
              <a:ext cx="718288" cy="340242"/>
            </a:xfrm>
            <a:custGeom>
              <a:avLst/>
              <a:gdLst/>
              <a:ahLst/>
              <a:cxnLst/>
              <a:rect l="l" t="t" r="r" b="b"/>
              <a:pathLst>
                <a:path w="718288" h="340242">
                  <a:moveTo>
                    <a:pt x="144775" y="0"/>
                  </a:moveTo>
                  <a:lnTo>
                    <a:pt x="573513" y="0"/>
                  </a:lnTo>
                  <a:cubicBezTo>
                    <a:pt x="653470" y="0"/>
                    <a:pt x="718288" y="64818"/>
                    <a:pt x="718288" y="144775"/>
                  </a:cubicBezTo>
                  <a:lnTo>
                    <a:pt x="718288" y="195467"/>
                  </a:lnTo>
                  <a:cubicBezTo>
                    <a:pt x="718288" y="233864"/>
                    <a:pt x="703035" y="270688"/>
                    <a:pt x="675885" y="297838"/>
                  </a:cubicBezTo>
                  <a:cubicBezTo>
                    <a:pt x="648734" y="324989"/>
                    <a:pt x="611910" y="340242"/>
                    <a:pt x="573513" y="340242"/>
                  </a:cubicBezTo>
                  <a:lnTo>
                    <a:pt x="144775" y="340242"/>
                  </a:lnTo>
                  <a:cubicBezTo>
                    <a:pt x="64818" y="340242"/>
                    <a:pt x="0" y="275424"/>
                    <a:pt x="0" y="195467"/>
                  </a:cubicBezTo>
                  <a:lnTo>
                    <a:pt x="0" y="144775"/>
                  </a:lnTo>
                  <a:cubicBezTo>
                    <a:pt x="0" y="64818"/>
                    <a:pt x="64818" y="0"/>
                    <a:pt x="144775" y="0"/>
                  </a:cubicBezTo>
                  <a:close/>
                </a:path>
              </a:pathLst>
            </a:custGeom>
            <a:solidFill>
              <a:srgbClr val="7EE8FF"/>
            </a:solidFill>
            <a:ln w="38100" cap="rnd">
              <a:solidFill>
                <a:srgbClr val="000000"/>
              </a:solidFill>
              <a:prstDash val="solid"/>
              <a:round/>
            </a:ln>
          </p:spPr>
        </p:sp>
        <p:sp>
          <p:nvSpPr>
            <p:cNvPr id="20" name="TextBox 20"/>
            <p:cNvSpPr txBox="1"/>
            <p:nvPr/>
          </p:nvSpPr>
          <p:spPr>
            <a:xfrm>
              <a:off x="0" y="-47625"/>
              <a:ext cx="718288" cy="387867"/>
            </a:xfrm>
            <a:prstGeom prst="rect">
              <a:avLst/>
            </a:prstGeom>
          </p:spPr>
          <p:txBody>
            <a:bodyPr lIns="50800" tIns="50800" rIns="50800" bIns="50800" rtlCol="0" anchor="ctr"/>
            <a:lstStyle/>
            <a:p>
              <a:pPr algn="ctr">
                <a:lnSpc>
                  <a:spcPts val="3920"/>
                </a:lnSpc>
              </a:pPr>
              <a:r>
                <a:rPr lang="en-US" sz="2800" b="1">
                  <a:solidFill>
                    <a:srgbClr val="000000"/>
                  </a:solidFill>
                  <a:latin typeface="Montserrat Bold" panose="00000800000000000000"/>
                </a:rPr>
                <a:t>Vật thể (</a:t>
              </a:r>
              <a:r>
                <a:rPr lang="en-US" sz="2800" b="1">
                  <a:solidFill>
                    <a:srgbClr val="FF2855"/>
                  </a:solidFill>
                  <a:latin typeface="Montserrat Bold" panose="00000800000000000000"/>
                </a:rPr>
                <a:t>x,y</a:t>
              </a:r>
              <a:r>
                <a:rPr lang="en-US" sz="2800" b="1">
                  <a:solidFill>
                    <a:srgbClr val="000000"/>
                  </a:solidFill>
                  <a:latin typeface="Montserrat Bold" panose="00000800000000000000"/>
                </a:rPr>
                <a:t>)</a:t>
              </a:r>
            </a:p>
          </p:txBody>
        </p:sp>
      </p:grpSp>
      <p:sp>
        <p:nvSpPr>
          <p:cNvPr id="21" name="TextBox 21"/>
          <p:cNvSpPr txBox="1"/>
          <p:nvPr/>
        </p:nvSpPr>
        <p:spPr>
          <a:xfrm>
            <a:off x="179424" y="2334671"/>
            <a:ext cx="7917924"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THUẬT TOÁN TRILATERATION  </a:t>
            </a:r>
          </a:p>
        </p:txBody>
      </p:sp>
      <p:sp>
        <p:nvSpPr>
          <p:cNvPr id="23" name="TextBox 23"/>
          <p:cNvSpPr txBox="1"/>
          <p:nvPr/>
        </p:nvSpPr>
        <p:spPr>
          <a:xfrm>
            <a:off x="17542135" y="9495394"/>
            <a:ext cx="2032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7</a:t>
            </a:r>
          </a:p>
        </p:txBody>
      </p:sp>
      <p:sp>
        <p:nvSpPr>
          <p:cNvPr id="24" name="AutoShape 24"/>
          <p:cNvSpPr/>
          <p:nvPr/>
        </p:nvSpPr>
        <p:spPr>
          <a:xfrm flipV="1">
            <a:off x="13354688" y="8675007"/>
            <a:ext cx="929220" cy="0"/>
          </a:xfrm>
          <a:prstGeom prst="line">
            <a:avLst/>
          </a:prstGeom>
          <a:ln w="47625" cap="flat">
            <a:solidFill>
              <a:srgbClr val="FF2855"/>
            </a:solidFill>
            <a:prstDash val="solid"/>
            <a:headEnd type="none" w="sm" len="sm"/>
            <a:tailEnd type="arrow" w="med" len="sm"/>
          </a:ln>
        </p:spPr>
      </p:sp>
      <p:grpSp>
        <p:nvGrpSpPr>
          <p:cNvPr id="25" name="Group 25"/>
          <p:cNvGrpSpPr/>
          <p:nvPr/>
        </p:nvGrpSpPr>
        <p:grpSpPr>
          <a:xfrm>
            <a:off x="5947178" y="1028700"/>
            <a:ext cx="6431744" cy="1233093"/>
            <a:chOff x="0" y="0"/>
            <a:chExt cx="1693957" cy="324765"/>
          </a:xfrm>
        </p:grpSpPr>
        <p:sp>
          <p:nvSpPr>
            <p:cNvPr id="26" name="Freeform 26"/>
            <p:cNvSpPr/>
            <p:nvPr/>
          </p:nvSpPr>
          <p:spPr>
            <a:xfrm>
              <a:off x="0" y="0"/>
              <a:ext cx="1693957" cy="324765"/>
            </a:xfrm>
            <a:custGeom>
              <a:avLst/>
              <a:gdLst/>
              <a:ahLst/>
              <a:cxnLst/>
              <a:rect l="l" t="t" r="r" b="b"/>
              <a:pathLst>
                <a:path w="1693957" h="324765">
                  <a:moveTo>
                    <a:pt x="0" y="0"/>
                  </a:moveTo>
                  <a:lnTo>
                    <a:pt x="1693957" y="0"/>
                  </a:lnTo>
                  <a:lnTo>
                    <a:pt x="1693957"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27" name="TextBox 27"/>
            <p:cNvSpPr txBox="1"/>
            <p:nvPr/>
          </p:nvSpPr>
          <p:spPr>
            <a:xfrm>
              <a:off x="0" y="-66675"/>
              <a:ext cx="1693957"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 GIẢI QUYẾT VẤN ĐỀ</a:t>
              </a:r>
            </a:p>
          </p:txBody>
        </p:sp>
      </p:grpSp>
      <p:sp>
        <p:nvSpPr>
          <p:cNvPr id="40" name="TextBox 40"/>
          <p:cNvSpPr txBox="1"/>
          <p:nvPr>
            <p:custDataLst>
              <p:tags r:id="rId1"/>
            </p:custDataLst>
          </p:nvPr>
        </p:nvSpPr>
        <p:spPr>
          <a:xfrm>
            <a:off x="11353800" y="9638665"/>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16157789" y="9619219"/>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1" name="Freeform 11"/>
          <p:cNvSpPr/>
          <p:nvPr/>
        </p:nvSpPr>
        <p:spPr>
          <a:xfrm>
            <a:off x="11927085" y="2511520"/>
            <a:ext cx="2973555" cy="7140719"/>
          </a:xfrm>
          <a:custGeom>
            <a:avLst/>
            <a:gdLst/>
            <a:ahLst/>
            <a:cxnLst/>
            <a:rect l="l" t="t" r="r" b="b"/>
            <a:pathLst>
              <a:path w="2973555" h="7140719">
                <a:moveTo>
                  <a:pt x="0" y="0"/>
                </a:moveTo>
                <a:lnTo>
                  <a:pt x="2973554" y="0"/>
                </a:lnTo>
                <a:lnTo>
                  <a:pt x="2973554" y="7140719"/>
                </a:lnTo>
                <a:lnTo>
                  <a:pt x="0" y="7140719"/>
                </a:lnTo>
                <a:lnTo>
                  <a:pt x="0" y="0"/>
                </a:lnTo>
                <a:close/>
              </a:path>
            </a:pathLst>
          </a:custGeom>
          <a:blipFill>
            <a:blip r:embed="rId13"/>
            <a:stretch>
              <a:fillRect/>
            </a:stretch>
          </a:blipFill>
          <a:ln w="38100" cap="sq">
            <a:solidFill>
              <a:srgbClr val="000000"/>
            </a:solidFill>
            <a:prstDash val="solid"/>
            <a:miter/>
          </a:ln>
        </p:spPr>
      </p:sp>
      <p:sp>
        <p:nvSpPr>
          <p:cNvPr id="12" name="Freeform 12"/>
          <p:cNvSpPr/>
          <p:nvPr/>
        </p:nvSpPr>
        <p:spPr>
          <a:xfrm>
            <a:off x="771122" y="3348131"/>
            <a:ext cx="7204144" cy="1540771"/>
          </a:xfrm>
          <a:custGeom>
            <a:avLst/>
            <a:gdLst/>
            <a:ahLst/>
            <a:cxnLst/>
            <a:rect l="l" t="t" r="r" b="b"/>
            <a:pathLst>
              <a:path w="7204144" h="1540771">
                <a:moveTo>
                  <a:pt x="0" y="0"/>
                </a:moveTo>
                <a:lnTo>
                  <a:pt x="7204144" y="0"/>
                </a:lnTo>
                <a:lnTo>
                  <a:pt x="7204144" y="1540770"/>
                </a:lnTo>
                <a:lnTo>
                  <a:pt x="0" y="1540770"/>
                </a:lnTo>
                <a:lnTo>
                  <a:pt x="0" y="0"/>
                </a:lnTo>
                <a:close/>
              </a:path>
            </a:pathLst>
          </a:custGeom>
          <a:blipFill>
            <a:blip r:embed="rId14"/>
            <a:stretch>
              <a:fillRect/>
            </a:stretch>
          </a:blipFill>
          <a:ln w="38100" cap="sq">
            <a:solidFill>
              <a:srgbClr val="000000"/>
            </a:solidFill>
            <a:prstDash val="solid"/>
            <a:miter/>
          </a:ln>
        </p:spPr>
      </p:sp>
      <p:sp>
        <p:nvSpPr>
          <p:cNvPr id="13" name="AutoShape 13"/>
          <p:cNvSpPr/>
          <p:nvPr/>
        </p:nvSpPr>
        <p:spPr>
          <a:xfrm>
            <a:off x="7975266" y="4118516"/>
            <a:ext cx="3951818" cy="0"/>
          </a:xfrm>
          <a:prstGeom prst="line">
            <a:avLst/>
          </a:prstGeom>
          <a:ln w="57150" cap="flat">
            <a:solidFill>
              <a:srgbClr val="000000"/>
            </a:solidFill>
            <a:prstDash val="solid"/>
            <a:headEnd type="none" w="sm" len="sm"/>
            <a:tailEnd type="arrow" w="med" len="sm"/>
          </a:ln>
        </p:spPr>
      </p:sp>
      <p:sp>
        <p:nvSpPr>
          <p:cNvPr id="14" name="Freeform 14"/>
          <p:cNvSpPr/>
          <p:nvPr/>
        </p:nvSpPr>
        <p:spPr>
          <a:xfrm>
            <a:off x="1562710" y="6520030"/>
            <a:ext cx="5620970" cy="1317415"/>
          </a:xfrm>
          <a:custGeom>
            <a:avLst/>
            <a:gdLst/>
            <a:ahLst/>
            <a:cxnLst/>
            <a:rect l="l" t="t" r="r" b="b"/>
            <a:pathLst>
              <a:path w="5620970" h="1317415">
                <a:moveTo>
                  <a:pt x="0" y="0"/>
                </a:moveTo>
                <a:lnTo>
                  <a:pt x="5620969" y="0"/>
                </a:lnTo>
                <a:lnTo>
                  <a:pt x="5620969" y="1317414"/>
                </a:lnTo>
                <a:lnTo>
                  <a:pt x="0" y="1317414"/>
                </a:lnTo>
                <a:lnTo>
                  <a:pt x="0" y="0"/>
                </a:lnTo>
                <a:close/>
              </a:path>
            </a:pathLst>
          </a:custGeom>
          <a:blipFill>
            <a:blip r:embed="rId15"/>
            <a:stretch>
              <a:fillRect/>
            </a:stretch>
          </a:blipFill>
        </p:spPr>
      </p:sp>
      <p:sp>
        <p:nvSpPr>
          <p:cNvPr id="15" name="AutoShape 15"/>
          <p:cNvSpPr/>
          <p:nvPr/>
        </p:nvSpPr>
        <p:spPr>
          <a:xfrm flipH="1">
            <a:off x="7183679" y="7178737"/>
            <a:ext cx="4743405" cy="0"/>
          </a:xfrm>
          <a:prstGeom prst="line">
            <a:avLst/>
          </a:prstGeom>
          <a:ln w="57150" cap="flat">
            <a:solidFill>
              <a:srgbClr val="000000"/>
            </a:solidFill>
            <a:prstDash val="solid"/>
            <a:headEnd type="none" w="sm" len="sm"/>
            <a:tailEnd type="arrow" w="med" len="sm"/>
          </a:ln>
        </p:spPr>
      </p:sp>
      <p:grpSp>
        <p:nvGrpSpPr>
          <p:cNvPr id="16" name="Group 16"/>
          <p:cNvGrpSpPr/>
          <p:nvPr/>
        </p:nvGrpSpPr>
        <p:grpSpPr>
          <a:xfrm>
            <a:off x="3330384" y="8771989"/>
            <a:ext cx="2085620" cy="1042810"/>
            <a:chOff x="0" y="0"/>
            <a:chExt cx="812800" cy="406400"/>
          </a:xfrm>
        </p:grpSpPr>
        <p:sp>
          <p:nvSpPr>
            <p:cNvPr id="17" name="Freeform 1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FFFC"/>
            </a:solidFill>
            <a:ln w="19050" cap="sq">
              <a:solidFill>
                <a:srgbClr val="000000"/>
              </a:solidFill>
              <a:prstDash val="solid"/>
              <a:miter/>
            </a:ln>
          </p:spPr>
        </p:sp>
        <p:sp>
          <p:nvSpPr>
            <p:cNvPr id="18" name="TextBox 18"/>
            <p:cNvSpPr txBox="1"/>
            <p:nvPr/>
          </p:nvSpPr>
          <p:spPr>
            <a:xfrm>
              <a:off x="0" y="-47625"/>
              <a:ext cx="812800" cy="454025"/>
            </a:xfrm>
            <a:prstGeom prst="rect">
              <a:avLst/>
            </a:prstGeom>
          </p:spPr>
          <p:txBody>
            <a:bodyPr lIns="50800" tIns="50800" rIns="50800" bIns="50800" rtlCol="0" anchor="ctr"/>
            <a:lstStyle/>
            <a:p>
              <a:pPr algn="ctr">
                <a:lnSpc>
                  <a:spcPts val="3920"/>
                </a:lnSpc>
              </a:pPr>
              <a:r>
                <a:rPr lang="en-US" sz="2800" b="1">
                  <a:solidFill>
                    <a:srgbClr val="000000"/>
                  </a:solidFill>
                  <a:latin typeface="Montserrat Bold" panose="00000800000000000000"/>
                </a:rPr>
                <a:t>≈ 417 ngày</a:t>
              </a:r>
            </a:p>
          </p:txBody>
        </p:sp>
      </p:grpSp>
      <p:sp>
        <p:nvSpPr>
          <p:cNvPr id="19" name="TextBox 19"/>
          <p:cNvSpPr txBox="1"/>
          <p:nvPr/>
        </p:nvSpPr>
        <p:spPr>
          <a:xfrm>
            <a:off x="179424" y="2334671"/>
            <a:ext cx="6422105"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THIẾT KẾ BLE IBEACON  </a:t>
            </a:r>
          </a:p>
        </p:txBody>
      </p:sp>
      <p:sp>
        <p:nvSpPr>
          <p:cNvPr id="21" name="TextBox 21"/>
          <p:cNvSpPr txBox="1"/>
          <p:nvPr/>
        </p:nvSpPr>
        <p:spPr>
          <a:xfrm>
            <a:off x="17542135" y="9495394"/>
            <a:ext cx="2032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8</a:t>
            </a:r>
          </a:p>
        </p:txBody>
      </p:sp>
      <p:sp>
        <p:nvSpPr>
          <p:cNvPr id="22" name="TextBox 22"/>
          <p:cNvSpPr txBox="1"/>
          <p:nvPr/>
        </p:nvSpPr>
        <p:spPr>
          <a:xfrm>
            <a:off x="4729278" y="6048224"/>
            <a:ext cx="2008717"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(1000mAh)</a:t>
            </a:r>
          </a:p>
        </p:txBody>
      </p:sp>
      <p:sp>
        <p:nvSpPr>
          <p:cNvPr id="23" name="TextBox 23"/>
          <p:cNvSpPr txBox="1"/>
          <p:nvPr/>
        </p:nvSpPr>
        <p:spPr>
          <a:xfrm>
            <a:off x="4729480" y="7603490"/>
            <a:ext cx="1731010" cy="502285"/>
          </a:xfrm>
          <a:prstGeom prst="rect">
            <a:avLst/>
          </a:prstGeom>
        </p:spPr>
        <p:txBody>
          <a:bodyPr wrap="square" lIns="0" tIns="0" rIns="0" bIns="0" rtlCol="0" anchor="t">
            <a:spAutoFit/>
          </a:bodyPr>
          <a:lstStyle/>
          <a:p>
            <a:pPr algn="ctr">
              <a:lnSpc>
                <a:spcPts val="3920"/>
              </a:lnSpc>
            </a:pPr>
            <a:r>
              <a:rPr lang="en-US" sz="2800" b="1">
                <a:solidFill>
                  <a:srgbClr val="FF2855"/>
                </a:solidFill>
                <a:latin typeface="Montserrat Bold" panose="00000800000000000000"/>
              </a:rPr>
              <a:t>(0.1mA)</a:t>
            </a:r>
          </a:p>
        </p:txBody>
      </p:sp>
      <p:sp>
        <p:nvSpPr>
          <p:cNvPr id="24" name="AutoShape 24"/>
          <p:cNvSpPr/>
          <p:nvPr/>
        </p:nvSpPr>
        <p:spPr>
          <a:xfrm>
            <a:off x="4401769" y="7595920"/>
            <a:ext cx="0" cy="1192978"/>
          </a:xfrm>
          <a:prstGeom prst="line">
            <a:avLst/>
          </a:prstGeom>
          <a:ln w="57150" cap="flat">
            <a:solidFill>
              <a:srgbClr val="FF2855"/>
            </a:solidFill>
            <a:prstDash val="solid"/>
            <a:headEnd type="none" w="sm" len="sm"/>
            <a:tailEnd type="arrow" w="med" len="sm"/>
          </a:ln>
        </p:spPr>
      </p:sp>
      <p:sp>
        <p:nvSpPr>
          <p:cNvPr id="25" name="TextBox 25"/>
          <p:cNvSpPr txBox="1"/>
          <p:nvPr/>
        </p:nvSpPr>
        <p:spPr>
          <a:xfrm>
            <a:off x="8219015" y="4257608"/>
            <a:ext cx="3464322"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Lưu đồ chức năng </a:t>
            </a:r>
          </a:p>
        </p:txBody>
      </p:sp>
      <p:sp>
        <p:nvSpPr>
          <p:cNvPr id="26" name="AutoShape 26"/>
          <p:cNvSpPr/>
          <p:nvPr/>
        </p:nvSpPr>
        <p:spPr>
          <a:xfrm>
            <a:off x="4430344" y="5565356"/>
            <a:ext cx="0" cy="1033047"/>
          </a:xfrm>
          <a:prstGeom prst="line">
            <a:avLst/>
          </a:prstGeom>
          <a:ln w="57150" cap="flat">
            <a:solidFill>
              <a:srgbClr val="000000"/>
            </a:solidFill>
            <a:prstDash val="solid"/>
            <a:headEnd type="none" w="sm" len="sm"/>
            <a:tailEnd type="arrow" w="med" len="sm"/>
          </a:ln>
        </p:spPr>
      </p:sp>
      <p:sp>
        <p:nvSpPr>
          <p:cNvPr id="27" name="TextBox 27"/>
          <p:cNvSpPr txBox="1"/>
          <p:nvPr/>
        </p:nvSpPr>
        <p:spPr>
          <a:xfrm>
            <a:off x="2570588" y="4984151"/>
            <a:ext cx="3662362" cy="502285"/>
          </a:xfrm>
          <a:prstGeom prst="rect">
            <a:avLst/>
          </a:prstGeom>
        </p:spPr>
        <p:txBody>
          <a:bodyPr lIns="0" tIns="0" rIns="0" bIns="0" rtlCol="0" anchor="t">
            <a:spAutoFit/>
          </a:bodyPr>
          <a:lstStyle/>
          <a:p>
            <a:pPr algn="ctr">
              <a:lnSpc>
                <a:spcPts val="3920"/>
              </a:lnSpc>
            </a:pPr>
            <a:r>
              <a:rPr lang="en-US" sz="2800" b="1">
                <a:solidFill>
                  <a:srgbClr val="FF2855"/>
                </a:solidFill>
                <a:latin typeface="Montserrat Bold" panose="00000800000000000000"/>
              </a:rPr>
              <a:t>Sơ đồ kết nối chân  </a:t>
            </a:r>
          </a:p>
        </p:txBody>
      </p:sp>
      <p:grpSp>
        <p:nvGrpSpPr>
          <p:cNvPr id="28" name="Group 28"/>
          <p:cNvGrpSpPr/>
          <p:nvPr/>
        </p:nvGrpSpPr>
        <p:grpSpPr>
          <a:xfrm>
            <a:off x="5928128" y="1028700"/>
            <a:ext cx="6431744" cy="1233093"/>
            <a:chOff x="0" y="0"/>
            <a:chExt cx="1693957" cy="324765"/>
          </a:xfrm>
        </p:grpSpPr>
        <p:sp>
          <p:nvSpPr>
            <p:cNvPr id="29" name="Freeform 29"/>
            <p:cNvSpPr/>
            <p:nvPr/>
          </p:nvSpPr>
          <p:spPr>
            <a:xfrm>
              <a:off x="0" y="0"/>
              <a:ext cx="1693957" cy="324765"/>
            </a:xfrm>
            <a:custGeom>
              <a:avLst/>
              <a:gdLst/>
              <a:ahLst/>
              <a:cxnLst/>
              <a:rect l="l" t="t" r="r" b="b"/>
              <a:pathLst>
                <a:path w="1693957" h="324765">
                  <a:moveTo>
                    <a:pt x="0" y="0"/>
                  </a:moveTo>
                  <a:lnTo>
                    <a:pt x="1693957" y="0"/>
                  </a:lnTo>
                  <a:lnTo>
                    <a:pt x="1693957"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30" name="TextBox 30"/>
            <p:cNvSpPr txBox="1"/>
            <p:nvPr/>
          </p:nvSpPr>
          <p:spPr>
            <a:xfrm>
              <a:off x="0" y="-66675"/>
              <a:ext cx="1693957"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 GIẢI QUYẾT VẤN ĐỀ</a:t>
              </a:r>
            </a:p>
          </p:txBody>
        </p:sp>
      </p:grpSp>
      <p:sp>
        <p:nvSpPr>
          <p:cNvPr id="40" name="TextBox 40"/>
          <p:cNvSpPr txBox="1"/>
          <p:nvPr>
            <p:custDataLst>
              <p:tags r:id="rId1"/>
            </p:custDataLst>
          </p:nvPr>
        </p:nvSpPr>
        <p:spPr>
          <a:xfrm>
            <a:off x="11430000" y="962914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3" grpId="1"/>
      <p:bldP spid="25" grpId="0"/>
      <p:bldP spid="25" grpId="1"/>
      <p:bldP spid="27" grpId="0"/>
      <p:bldP spid="2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330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063773"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257791"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4317666"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rot="-10800000">
            <a:off x="11243039" y="-2867988"/>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flipH="1">
            <a:off x="5114752" y="-2867988"/>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16154531" y="9784080"/>
            <a:ext cx="853564" cy="391160"/>
            <a:chOff x="0" y="0"/>
            <a:chExt cx="224807" cy="103021"/>
          </a:xfrm>
        </p:grpSpPr>
        <p:sp>
          <p:nvSpPr>
            <p:cNvPr id="9" name="Freeform 9"/>
            <p:cNvSpPr/>
            <p:nvPr/>
          </p:nvSpPr>
          <p:spPr>
            <a:xfrm>
              <a:off x="0" y="0"/>
              <a:ext cx="224807" cy="103021"/>
            </a:xfrm>
            <a:custGeom>
              <a:avLst/>
              <a:gdLst/>
              <a:ahLst/>
              <a:cxnLst/>
              <a:rect l="l" t="t" r="r" b="b"/>
              <a:pathLst>
                <a:path w="224807" h="103021">
                  <a:moveTo>
                    <a:pt x="0" y="0"/>
                  </a:moveTo>
                  <a:lnTo>
                    <a:pt x="224807" y="0"/>
                  </a:lnTo>
                  <a:lnTo>
                    <a:pt x="224807" y="103021"/>
                  </a:lnTo>
                  <a:lnTo>
                    <a:pt x="0" y="103021"/>
                  </a:lnTo>
                  <a:close/>
                </a:path>
              </a:pathLst>
            </a:custGeom>
            <a:gradFill rotWithShape="1">
              <a:gsLst>
                <a:gs pos="0">
                  <a:srgbClr val="2A1D36">
                    <a:alpha val="100000"/>
                  </a:srgbClr>
                </a:gs>
                <a:gs pos="33333">
                  <a:srgbClr val="007DFF">
                    <a:alpha val="100000"/>
                  </a:srgbClr>
                </a:gs>
                <a:gs pos="66667">
                  <a:srgbClr val="EB00FF">
                    <a:alpha val="100000"/>
                  </a:srgbClr>
                </a:gs>
                <a:gs pos="100000">
                  <a:srgbClr val="FF0000">
                    <a:alpha val="100000"/>
                  </a:srgbClr>
                </a:gs>
              </a:gsLst>
              <a:lin ang="0"/>
            </a:gradFill>
          </p:spPr>
        </p:sp>
        <p:sp>
          <p:nvSpPr>
            <p:cNvPr id="10" name="TextBox 10"/>
            <p:cNvSpPr txBox="1"/>
            <p:nvPr/>
          </p:nvSpPr>
          <p:spPr>
            <a:xfrm>
              <a:off x="0" y="-38100"/>
              <a:ext cx="224807" cy="141121"/>
            </a:xfrm>
            <a:prstGeom prst="rect">
              <a:avLst/>
            </a:prstGeom>
          </p:spPr>
          <p:txBody>
            <a:bodyPr lIns="50800" tIns="50800" rIns="50800" bIns="50800" rtlCol="0" anchor="ctr"/>
            <a:lstStyle/>
            <a:p>
              <a:pPr algn="ctr">
                <a:lnSpc>
                  <a:spcPts val="2875"/>
                </a:lnSpc>
              </a:pPr>
              <a:endParaRPr b="1"/>
            </a:p>
          </p:txBody>
        </p:sp>
      </p:grpSp>
      <p:sp>
        <p:nvSpPr>
          <p:cNvPr id="11" name="Freeform 11"/>
          <p:cNvSpPr/>
          <p:nvPr/>
        </p:nvSpPr>
        <p:spPr>
          <a:xfrm rot="-5400000">
            <a:off x="10137120" y="1459663"/>
            <a:ext cx="5907130" cy="8337230"/>
          </a:xfrm>
          <a:custGeom>
            <a:avLst/>
            <a:gdLst/>
            <a:ahLst/>
            <a:cxnLst/>
            <a:rect l="l" t="t" r="r" b="b"/>
            <a:pathLst>
              <a:path w="5907130" h="8337230">
                <a:moveTo>
                  <a:pt x="0" y="0"/>
                </a:moveTo>
                <a:lnTo>
                  <a:pt x="5907130" y="0"/>
                </a:lnTo>
                <a:lnTo>
                  <a:pt x="5907130" y="8337230"/>
                </a:lnTo>
                <a:lnTo>
                  <a:pt x="0" y="8337230"/>
                </a:lnTo>
                <a:lnTo>
                  <a:pt x="0" y="0"/>
                </a:lnTo>
                <a:close/>
              </a:path>
            </a:pathLst>
          </a:custGeom>
          <a:blipFill>
            <a:blip r:embed="rId13"/>
            <a:stretch>
              <a:fillRect/>
            </a:stretch>
          </a:blipFill>
          <a:ln w="28575" cap="sq">
            <a:solidFill>
              <a:srgbClr val="000000"/>
            </a:solidFill>
            <a:prstDash val="solid"/>
            <a:miter/>
          </a:ln>
        </p:spPr>
      </p:sp>
      <p:grpSp>
        <p:nvGrpSpPr>
          <p:cNvPr id="12" name="Group 12"/>
          <p:cNvGrpSpPr/>
          <p:nvPr/>
        </p:nvGrpSpPr>
        <p:grpSpPr>
          <a:xfrm>
            <a:off x="2791747" y="6739079"/>
            <a:ext cx="2419735" cy="1172239"/>
            <a:chOff x="0" y="0"/>
            <a:chExt cx="637297" cy="308738"/>
          </a:xfrm>
        </p:grpSpPr>
        <p:sp>
          <p:nvSpPr>
            <p:cNvPr id="13" name="Freeform 13"/>
            <p:cNvSpPr/>
            <p:nvPr/>
          </p:nvSpPr>
          <p:spPr>
            <a:xfrm>
              <a:off x="0" y="0"/>
              <a:ext cx="637297" cy="308738"/>
            </a:xfrm>
            <a:custGeom>
              <a:avLst/>
              <a:gdLst/>
              <a:ahLst/>
              <a:cxnLst/>
              <a:rect l="l" t="t" r="r" b="b"/>
              <a:pathLst>
                <a:path w="637297" h="308738">
                  <a:moveTo>
                    <a:pt x="95985" y="0"/>
                  </a:moveTo>
                  <a:lnTo>
                    <a:pt x="541312" y="0"/>
                  </a:lnTo>
                  <a:cubicBezTo>
                    <a:pt x="594323" y="0"/>
                    <a:pt x="637297" y="42974"/>
                    <a:pt x="637297" y="95985"/>
                  </a:cubicBezTo>
                  <a:lnTo>
                    <a:pt x="637297" y="212753"/>
                  </a:lnTo>
                  <a:cubicBezTo>
                    <a:pt x="637297" y="265764"/>
                    <a:pt x="594323" y="308738"/>
                    <a:pt x="541312" y="308738"/>
                  </a:cubicBezTo>
                  <a:lnTo>
                    <a:pt x="95985" y="308738"/>
                  </a:lnTo>
                  <a:cubicBezTo>
                    <a:pt x="42974" y="308738"/>
                    <a:pt x="0" y="265764"/>
                    <a:pt x="0" y="212753"/>
                  </a:cubicBezTo>
                  <a:lnTo>
                    <a:pt x="0" y="95985"/>
                  </a:lnTo>
                  <a:cubicBezTo>
                    <a:pt x="0" y="42974"/>
                    <a:pt x="42974" y="0"/>
                    <a:pt x="95985" y="0"/>
                  </a:cubicBezTo>
                  <a:close/>
                </a:path>
              </a:pathLst>
            </a:custGeom>
            <a:solidFill>
              <a:srgbClr val="7EE8FF"/>
            </a:solidFill>
            <a:ln w="19050" cap="rnd">
              <a:solidFill>
                <a:srgbClr val="000000"/>
              </a:solidFill>
              <a:prstDash val="solid"/>
              <a:round/>
            </a:ln>
          </p:spPr>
        </p:sp>
        <p:sp>
          <p:nvSpPr>
            <p:cNvPr id="14" name="TextBox 14"/>
            <p:cNvSpPr txBox="1"/>
            <p:nvPr/>
          </p:nvSpPr>
          <p:spPr>
            <a:xfrm>
              <a:off x="0" y="-47625"/>
              <a:ext cx="637297" cy="356363"/>
            </a:xfrm>
            <a:prstGeom prst="rect">
              <a:avLst/>
            </a:prstGeom>
          </p:spPr>
          <p:txBody>
            <a:bodyPr lIns="50800" tIns="50800" rIns="50800" bIns="50800" rtlCol="0" anchor="ctr"/>
            <a:lstStyle/>
            <a:p>
              <a:pPr algn="ctr">
                <a:lnSpc>
                  <a:spcPts val="3640"/>
                </a:lnSpc>
              </a:pPr>
              <a:r>
                <a:rPr lang="en-US" sz="2600" b="1">
                  <a:solidFill>
                    <a:srgbClr val="000000"/>
                  </a:solidFill>
                  <a:latin typeface="Montserrat Bold" panose="00000800000000000000"/>
                </a:rPr>
                <a:t>ESP32 Wroom 32 U</a:t>
              </a:r>
            </a:p>
          </p:txBody>
        </p:sp>
      </p:grpSp>
      <p:grpSp>
        <p:nvGrpSpPr>
          <p:cNvPr id="15" name="Group 15"/>
          <p:cNvGrpSpPr/>
          <p:nvPr/>
        </p:nvGrpSpPr>
        <p:grpSpPr>
          <a:xfrm>
            <a:off x="1322740" y="3395698"/>
            <a:ext cx="2419735" cy="1172239"/>
            <a:chOff x="0" y="0"/>
            <a:chExt cx="637297" cy="308738"/>
          </a:xfrm>
        </p:grpSpPr>
        <p:sp>
          <p:nvSpPr>
            <p:cNvPr id="16" name="Freeform 16"/>
            <p:cNvSpPr/>
            <p:nvPr/>
          </p:nvSpPr>
          <p:spPr>
            <a:xfrm>
              <a:off x="0" y="0"/>
              <a:ext cx="637297" cy="308738"/>
            </a:xfrm>
            <a:custGeom>
              <a:avLst/>
              <a:gdLst/>
              <a:ahLst/>
              <a:cxnLst/>
              <a:rect l="l" t="t" r="r" b="b"/>
              <a:pathLst>
                <a:path w="637297" h="308738">
                  <a:moveTo>
                    <a:pt x="95985" y="0"/>
                  </a:moveTo>
                  <a:lnTo>
                    <a:pt x="541312" y="0"/>
                  </a:lnTo>
                  <a:cubicBezTo>
                    <a:pt x="594323" y="0"/>
                    <a:pt x="637297" y="42974"/>
                    <a:pt x="637297" y="95985"/>
                  </a:cubicBezTo>
                  <a:lnTo>
                    <a:pt x="637297" y="212753"/>
                  </a:lnTo>
                  <a:cubicBezTo>
                    <a:pt x="637297" y="265764"/>
                    <a:pt x="594323" y="308738"/>
                    <a:pt x="541312" y="308738"/>
                  </a:cubicBezTo>
                  <a:lnTo>
                    <a:pt x="95985" y="308738"/>
                  </a:lnTo>
                  <a:cubicBezTo>
                    <a:pt x="42974" y="308738"/>
                    <a:pt x="0" y="265764"/>
                    <a:pt x="0" y="212753"/>
                  </a:cubicBezTo>
                  <a:lnTo>
                    <a:pt x="0" y="95985"/>
                  </a:lnTo>
                  <a:cubicBezTo>
                    <a:pt x="0" y="42974"/>
                    <a:pt x="42974" y="0"/>
                    <a:pt x="95985" y="0"/>
                  </a:cubicBezTo>
                  <a:close/>
                </a:path>
              </a:pathLst>
            </a:custGeom>
            <a:solidFill>
              <a:srgbClr val="7EE8FF"/>
            </a:solidFill>
            <a:ln w="19050" cap="rnd">
              <a:solidFill>
                <a:srgbClr val="000000"/>
              </a:solidFill>
              <a:prstDash val="solid"/>
              <a:round/>
            </a:ln>
          </p:spPr>
        </p:sp>
        <p:sp>
          <p:nvSpPr>
            <p:cNvPr id="17" name="TextBox 17"/>
            <p:cNvSpPr txBox="1"/>
            <p:nvPr/>
          </p:nvSpPr>
          <p:spPr>
            <a:xfrm>
              <a:off x="0" y="-47625"/>
              <a:ext cx="637297" cy="356363"/>
            </a:xfrm>
            <a:prstGeom prst="rect">
              <a:avLst/>
            </a:prstGeom>
          </p:spPr>
          <p:txBody>
            <a:bodyPr lIns="50800" tIns="50800" rIns="50800" bIns="50800" rtlCol="0" anchor="ctr"/>
            <a:lstStyle/>
            <a:p>
              <a:pPr algn="ctr">
                <a:lnSpc>
                  <a:spcPts val="3640"/>
                </a:lnSpc>
              </a:pPr>
              <a:r>
                <a:rPr lang="en-US" sz="2600" b="1">
                  <a:solidFill>
                    <a:srgbClr val="000000"/>
                  </a:solidFill>
                  <a:latin typeface="Montserrat Bold" panose="00000800000000000000"/>
                </a:rPr>
                <a:t>Cấp nguồn 5V- 3.3V</a:t>
              </a:r>
            </a:p>
          </p:txBody>
        </p:sp>
      </p:grpSp>
      <p:grpSp>
        <p:nvGrpSpPr>
          <p:cNvPr id="18" name="Group 18"/>
          <p:cNvGrpSpPr/>
          <p:nvPr/>
        </p:nvGrpSpPr>
        <p:grpSpPr>
          <a:xfrm>
            <a:off x="4673561" y="4928886"/>
            <a:ext cx="2639032" cy="1172239"/>
            <a:chOff x="0" y="0"/>
            <a:chExt cx="695054" cy="308738"/>
          </a:xfrm>
        </p:grpSpPr>
        <p:sp>
          <p:nvSpPr>
            <p:cNvPr id="19" name="Freeform 19"/>
            <p:cNvSpPr/>
            <p:nvPr/>
          </p:nvSpPr>
          <p:spPr>
            <a:xfrm>
              <a:off x="0" y="0"/>
              <a:ext cx="695054" cy="308738"/>
            </a:xfrm>
            <a:custGeom>
              <a:avLst/>
              <a:gdLst/>
              <a:ahLst/>
              <a:cxnLst/>
              <a:rect l="l" t="t" r="r" b="b"/>
              <a:pathLst>
                <a:path w="695054" h="308738">
                  <a:moveTo>
                    <a:pt x="88009" y="0"/>
                  </a:moveTo>
                  <a:lnTo>
                    <a:pt x="607045" y="0"/>
                  </a:lnTo>
                  <a:cubicBezTo>
                    <a:pt x="630386" y="0"/>
                    <a:pt x="652772" y="9272"/>
                    <a:pt x="669277" y="25777"/>
                  </a:cubicBezTo>
                  <a:cubicBezTo>
                    <a:pt x="685781" y="42282"/>
                    <a:pt x="695054" y="64667"/>
                    <a:pt x="695054" y="88009"/>
                  </a:cubicBezTo>
                  <a:lnTo>
                    <a:pt x="695054" y="220729"/>
                  </a:lnTo>
                  <a:cubicBezTo>
                    <a:pt x="695054" y="269335"/>
                    <a:pt x="655651" y="308738"/>
                    <a:pt x="607045" y="308738"/>
                  </a:cubicBezTo>
                  <a:lnTo>
                    <a:pt x="88009" y="308738"/>
                  </a:lnTo>
                  <a:cubicBezTo>
                    <a:pt x="39403" y="308738"/>
                    <a:pt x="0" y="269335"/>
                    <a:pt x="0" y="220729"/>
                  </a:cubicBezTo>
                  <a:lnTo>
                    <a:pt x="0" y="88009"/>
                  </a:lnTo>
                  <a:cubicBezTo>
                    <a:pt x="0" y="39403"/>
                    <a:pt x="39403" y="0"/>
                    <a:pt x="88009" y="0"/>
                  </a:cubicBezTo>
                  <a:close/>
                </a:path>
              </a:pathLst>
            </a:custGeom>
            <a:solidFill>
              <a:srgbClr val="7EE8FF"/>
            </a:solidFill>
            <a:ln w="19050" cap="rnd">
              <a:solidFill>
                <a:srgbClr val="000000"/>
              </a:solidFill>
              <a:prstDash val="solid"/>
              <a:round/>
            </a:ln>
          </p:spPr>
        </p:sp>
        <p:sp>
          <p:nvSpPr>
            <p:cNvPr id="20" name="TextBox 20"/>
            <p:cNvSpPr txBox="1"/>
            <p:nvPr/>
          </p:nvSpPr>
          <p:spPr>
            <a:xfrm>
              <a:off x="0" y="-47625"/>
              <a:ext cx="695054" cy="356363"/>
            </a:xfrm>
            <a:prstGeom prst="rect">
              <a:avLst/>
            </a:prstGeom>
          </p:spPr>
          <p:txBody>
            <a:bodyPr lIns="50800" tIns="50800" rIns="50800" bIns="50800" rtlCol="0" anchor="ctr"/>
            <a:lstStyle/>
            <a:p>
              <a:pPr algn="ctr">
                <a:lnSpc>
                  <a:spcPts val="3640"/>
                </a:lnSpc>
              </a:pPr>
              <a:r>
                <a:rPr lang="en-US" sz="2600" b="1">
                  <a:solidFill>
                    <a:srgbClr val="000000"/>
                  </a:solidFill>
                  <a:latin typeface="Montserrat Bold" panose="00000800000000000000"/>
                </a:rPr>
                <a:t>Hạ nguồn cho pin 3.7V- 3.3V</a:t>
              </a:r>
            </a:p>
          </p:txBody>
        </p:sp>
      </p:grpSp>
      <p:grpSp>
        <p:nvGrpSpPr>
          <p:cNvPr id="21" name="Group 21"/>
          <p:cNvGrpSpPr/>
          <p:nvPr/>
        </p:nvGrpSpPr>
        <p:grpSpPr>
          <a:xfrm>
            <a:off x="4859409" y="3395698"/>
            <a:ext cx="2419735" cy="1172239"/>
            <a:chOff x="0" y="0"/>
            <a:chExt cx="637297" cy="308738"/>
          </a:xfrm>
        </p:grpSpPr>
        <p:sp>
          <p:nvSpPr>
            <p:cNvPr id="22" name="Freeform 22"/>
            <p:cNvSpPr/>
            <p:nvPr/>
          </p:nvSpPr>
          <p:spPr>
            <a:xfrm>
              <a:off x="0" y="0"/>
              <a:ext cx="637297" cy="308738"/>
            </a:xfrm>
            <a:custGeom>
              <a:avLst/>
              <a:gdLst/>
              <a:ahLst/>
              <a:cxnLst/>
              <a:rect l="l" t="t" r="r" b="b"/>
              <a:pathLst>
                <a:path w="637297" h="308738">
                  <a:moveTo>
                    <a:pt x="95985" y="0"/>
                  </a:moveTo>
                  <a:lnTo>
                    <a:pt x="541312" y="0"/>
                  </a:lnTo>
                  <a:cubicBezTo>
                    <a:pt x="594323" y="0"/>
                    <a:pt x="637297" y="42974"/>
                    <a:pt x="637297" y="95985"/>
                  </a:cubicBezTo>
                  <a:lnTo>
                    <a:pt x="637297" y="212753"/>
                  </a:lnTo>
                  <a:cubicBezTo>
                    <a:pt x="637297" y="265764"/>
                    <a:pt x="594323" y="308738"/>
                    <a:pt x="541312" y="308738"/>
                  </a:cubicBezTo>
                  <a:lnTo>
                    <a:pt x="95985" y="308738"/>
                  </a:lnTo>
                  <a:cubicBezTo>
                    <a:pt x="42974" y="308738"/>
                    <a:pt x="0" y="265764"/>
                    <a:pt x="0" y="212753"/>
                  </a:cubicBezTo>
                  <a:lnTo>
                    <a:pt x="0" y="95985"/>
                  </a:lnTo>
                  <a:cubicBezTo>
                    <a:pt x="0" y="42974"/>
                    <a:pt x="42974" y="0"/>
                    <a:pt x="95985" y="0"/>
                  </a:cubicBezTo>
                  <a:close/>
                </a:path>
              </a:pathLst>
            </a:custGeom>
            <a:solidFill>
              <a:srgbClr val="7EE8FF"/>
            </a:solidFill>
            <a:ln w="19050" cap="rnd">
              <a:solidFill>
                <a:srgbClr val="000000"/>
              </a:solidFill>
              <a:prstDash val="solid"/>
              <a:round/>
            </a:ln>
          </p:spPr>
        </p:sp>
        <p:sp>
          <p:nvSpPr>
            <p:cNvPr id="23" name="TextBox 23"/>
            <p:cNvSpPr txBox="1"/>
            <p:nvPr/>
          </p:nvSpPr>
          <p:spPr>
            <a:xfrm>
              <a:off x="0" y="-47625"/>
              <a:ext cx="637297" cy="356363"/>
            </a:xfrm>
            <a:prstGeom prst="rect">
              <a:avLst/>
            </a:prstGeom>
          </p:spPr>
          <p:txBody>
            <a:bodyPr lIns="50800" tIns="50800" rIns="50800" bIns="50800" rtlCol="0" anchor="ctr"/>
            <a:lstStyle/>
            <a:p>
              <a:pPr algn="ctr">
                <a:lnSpc>
                  <a:spcPts val="3640"/>
                </a:lnSpc>
              </a:pPr>
              <a:r>
                <a:rPr lang="en-US" sz="2600" b="1">
                  <a:solidFill>
                    <a:srgbClr val="000000"/>
                  </a:solidFill>
                  <a:latin typeface="Montserrat Bold" panose="00000800000000000000"/>
                </a:rPr>
                <a:t>Mạch sạc pin</a:t>
              </a:r>
            </a:p>
          </p:txBody>
        </p:sp>
      </p:grpSp>
      <p:grpSp>
        <p:nvGrpSpPr>
          <p:cNvPr id="24" name="Group 24"/>
          <p:cNvGrpSpPr/>
          <p:nvPr/>
        </p:nvGrpSpPr>
        <p:grpSpPr>
          <a:xfrm>
            <a:off x="2662606" y="8480000"/>
            <a:ext cx="2658968" cy="1172239"/>
            <a:chOff x="0" y="0"/>
            <a:chExt cx="700304" cy="308738"/>
          </a:xfrm>
        </p:grpSpPr>
        <p:sp>
          <p:nvSpPr>
            <p:cNvPr id="25" name="Freeform 25"/>
            <p:cNvSpPr/>
            <p:nvPr/>
          </p:nvSpPr>
          <p:spPr>
            <a:xfrm>
              <a:off x="0" y="0"/>
              <a:ext cx="700304" cy="308738"/>
            </a:xfrm>
            <a:custGeom>
              <a:avLst/>
              <a:gdLst/>
              <a:ahLst/>
              <a:cxnLst/>
              <a:rect l="l" t="t" r="r" b="b"/>
              <a:pathLst>
                <a:path w="700304" h="308738">
                  <a:moveTo>
                    <a:pt x="87349" y="0"/>
                  </a:moveTo>
                  <a:lnTo>
                    <a:pt x="612956" y="0"/>
                  </a:lnTo>
                  <a:cubicBezTo>
                    <a:pt x="661197" y="0"/>
                    <a:pt x="700304" y="39107"/>
                    <a:pt x="700304" y="87349"/>
                  </a:cubicBezTo>
                  <a:lnTo>
                    <a:pt x="700304" y="221389"/>
                  </a:lnTo>
                  <a:cubicBezTo>
                    <a:pt x="700304" y="269631"/>
                    <a:pt x="661197" y="308738"/>
                    <a:pt x="612956" y="308738"/>
                  </a:cubicBezTo>
                  <a:lnTo>
                    <a:pt x="87349" y="308738"/>
                  </a:lnTo>
                  <a:cubicBezTo>
                    <a:pt x="39107" y="308738"/>
                    <a:pt x="0" y="269631"/>
                    <a:pt x="0" y="221389"/>
                  </a:cubicBezTo>
                  <a:lnTo>
                    <a:pt x="0" y="87349"/>
                  </a:lnTo>
                  <a:cubicBezTo>
                    <a:pt x="0" y="39107"/>
                    <a:pt x="39107" y="0"/>
                    <a:pt x="87349" y="0"/>
                  </a:cubicBezTo>
                  <a:close/>
                </a:path>
              </a:pathLst>
            </a:custGeom>
            <a:solidFill>
              <a:srgbClr val="7EE8FF"/>
            </a:solidFill>
            <a:ln w="19050" cap="rnd">
              <a:solidFill>
                <a:srgbClr val="000000"/>
              </a:solidFill>
              <a:prstDash val="solid"/>
              <a:round/>
            </a:ln>
          </p:spPr>
        </p:sp>
        <p:sp>
          <p:nvSpPr>
            <p:cNvPr id="26" name="TextBox 26"/>
            <p:cNvSpPr txBox="1"/>
            <p:nvPr/>
          </p:nvSpPr>
          <p:spPr>
            <a:xfrm>
              <a:off x="0" y="-47625"/>
              <a:ext cx="700304" cy="356363"/>
            </a:xfrm>
            <a:prstGeom prst="rect">
              <a:avLst/>
            </a:prstGeom>
          </p:spPr>
          <p:txBody>
            <a:bodyPr lIns="50800" tIns="50800" rIns="50800" bIns="50800" rtlCol="0" anchor="ctr"/>
            <a:lstStyle/>
            <a:p>
              <a:pPr algn="ctr">
                <a:lnSpc>
                  <a:spcPts val="3640"/>
                </a:lnSpc>
              </a:pPr>
              <a:r>
                <a:rPr lang="en-US" sz="2600" b="1">
                  <a:solidFill>
                    <a:srgbClr val="000000"/>
                  </a:solidFill>
                  <a:latin typeface="Montserrat Bold" panose="00000800000000000000"/>
                </a:rPr>
                <a:t>Mạch wake up</a:t>
              </a:r>
            </a:p>
          </p:txBody>
        </p:sp>
      </p:grpSp>
      <p:sp>
        <p:nvSpPr>
          <p:cNvPr id="27" name="AutoShape 27"/>
          <p:cNvSpPr/>
          <p:nvPr/>
        </p:nvSpPr>
        <p:spPr>
          <a:xfrm>
            <a:off x="2532380" y="4628515"/>
            <a:ext cx="1534160" cy="2114550"/>
          </a:xfrm>
          <a:prstGeom prst="line">
            <a:avLst/>
          </a:prstGeom>
          <a:ln w="38100" cap="flat">
            <a:solidFill>
              <a:srgbClr val="000000"/>
            </a:solidFill>
            <a:prstDash val="solid"/>
            <a:headEnd type="none" w="sm" len="sm"/>
            <a:tailEnd type="arrow" w="med" len="sm"/>
          </a:ln>
        </p:spPr>
      </p:sp>
      <p:sp>
        <p:nvSpPr>
          <p:cNvPr id="28" name="AutoShape 28"/>
          <p:cNvSpPr/>
          <p:nvPr/>
        </p:nvSpPr>
        <p:spPr>
          <a:xfrm flipH="1">
            <a:off x="6133465" y="4578985"/>
            <a:ext cx="12700" cy="371475"/>
          </a:xfrm>
          <a:prstGeom prst="line">
            <a:avLst/>
          </a:prstGeom>
          <a:ln w="38100" cap="flat">
            <a:solidFill>
              <a:srgbClr val="000000"/>
            </a:solidFill>
            <a:prstDash val="solid"/>
            <a:headEnd type="none" w="sm" len="sm"/>
            <a:tailEnd type="arrow" w="med" len="sm"/>
          </a:ln>
        </p:spPr>
      </p:sp>
      <p:sp>
        <p:nvSpPr>
          <p:cNvPr id="29" name="AutoShape 29"/>
          <p:cNvSpPr/>
          <p:nvPr/>
        </p:nvSpPr>
        <p:spPr>
          <a:xfrm>
            <a:off x="3750945" y="3969385"/>
            <a:ext cx="1078865" cy="8255"/>
          </a:xfrm>
          <a:prstGeom prst="line">
            <a:avLst/>
          </a:prstGeom>
          <a:ln w="38100" cap="flat">
            <a:solidFill>
              <a:srgbClr val="000000"/>
            </a:solidFill>
            <a:prstDash val="solid"/>
            <a:headEnd type="none" w="sm" len="sm"/>
            <a:tailEnd type="arrow" w="med" len="sm"/>
          </a:ln>
        </p:spPr>
      </p:sp>
      <p:sp>
        <p:nvSpPr>
          <p:cNvPr id="30" name="AutoShape 30"/>
          <p:cNvSpPr/>
          <p:nvPr/>
        </p:nvSpPr>
        <p:spPr>
          <a:xfrm flipH="1">
            <a:off x="4097655" y="6101080"/>
            <a:ext cx="1895475" cy="581660"/>
          </a:xfrm>
          <a:prstGeom prst="line">
            <a:avLst/>
          </a:prstGeom>
          <a:ln w="38100" cap="flat">
            <a:solidFill>
              <a:srgbClr val="000000"/>
            </a:solidFill>
            <a:prstDash val="solid"/>
            <a:headEnd type="none" w="sm" len="sm"/>
            <a:tailEnd type="arrow" w="med" len="sm"/>
          </a:ln>
        </p:spPr>
      </p:sp>
      <p:sp>
        <p:nvSpPr>
          <p:cNvPr id="31" name="AutoShape 31"/>
          <p:cNvSpPr/>
          <p:nvPr/>
        </p:nvSpPr>
        <p:spPr>
          <a:xfrm flipV="1">
            <a:off x="3992090" y="7911319"/>
            <a:ext cx="9525" cy="568681"/>
          </a:xfrm>
          <a:prstGeom prst="line">
            <a:avLst/>
          </a:prstGeom>
          <a:ln w="38100" cap="flat">
            <a:solidFill>
              <a:srgbClr val="000000"/>
            </a:solidFill>
            <a:prstDash val="solid"/>
            <a:headEnd type="none" w="sm" len="sm"/>
            <a:tailEnd type="arrow" w="med" len="sm"/>
          </a:ln>
        </p:spPr>
      </p:sp>
      <p:sp>
        <p:nvSpPr>
          <p:cNvPr id="33" name="TextBox 33"/>
          <p:cNvSpPr txBox="1"/>
          <p:nvPr/>
        </p:nvSpPr>
        <p:spPr>
          <a:xfrm>
            <a:off x="179424" y="2334671"/>
            <a:ext cx="6901185" cy="645795"/>
          </a:xfrm>
          <a:prstGeom prst="rect">
            <a:avLst/>
          </a:prstGeom>
        </p:spPr>
        <p:txBody>
          <a:bodyPr lIns="0" tIns="0" rIns="0" bIns="0" rtlCol="0" anchor="t">
            <a:spAutoFit/>
          </a:bodyPr>
          <a:lstStyle/>
          <a:p>
            <a:pPr algn="ctr">
              <a:lnSpc>
                <a:spcPts val="5040"/>
              </a:lnSpc>
            </a:pPr>
            <a:r>
              <a:rPr lang="en-US" sz="3600" b="1">
                <a:solidFill>
                  <a:srgbClr val="FF2855"/>
                </a:solidFill>
                <a:latin typeface="Montserrat Bold" panose="00000800000000000000"/>
              </a:rPr>
              <a:t>THIẾT KẾ BLE BEACON TAG  </a:t>
            </a:r>
          </a:p>
        </p:txBody>
      </p:sp>
      <p:sp>
        <p:nvSpPr>
          <p:cNvPr id="35" name="TextBox 35"/>
          <p:cNvSpPr txBox="1"/>
          <p:nvPr/>
        </p:nvSpPr>
        <p:spPr>
          <a:xfrm>
            <a:off x="17450060" y="9715739"/>
            <a:ext cx="203200" cy="574040"/>
          </a:xfrm>
          <a:prstGeom prst="rect">
            <a:avLst/>
          </a:prstGeom>
        </p:spPr>
        <p:txBody>
          <a:bodyPr lIns="0" tIns="0" rIns="0" bIns="0" rtlCol="0" anchor="t">
            <a:spAutoFit/>
          </a:bodyPr>
          <a:lstStyle/>
          <a:p>
            <a:pPr algn="ctr">
              <a:lnSpc>
                <a:spcPts val="4480"/>
              </a:lnSpc>
              <a:spcBef>
                <a:spcPct val="0"/>
              </a:spcBef>
            </a:pPr>
            <a:r>
              <a:rPr lang="en-US" sz="3200" b="1">
                <a:solidFill>
                  <a:srgbClr val="131416"/>
                </a:solidFill>
                <a:latin typeface="Times New Roman Bold" panose="02030802070405020303"/>
              </a:rPr>
              <a:t>9</a:t>
            </a:r>
          </a:p>
        </p:txBody>
      </p:sp>
      <p:sp>
        <p:nvSpPr>
          <p:cNvPr id="36" name="TextBox 36"/>
          <p:cNvSpPr txBox="1"/>
          <p:nvPr/>
        </p:nvSpPr>
        <p:spPr>
          <a:xfrm>
            <a:off x="10086340" y="8998585"/>
            <a:ext cx="6515100" cy="502285"/>
          </a:xfrm>
          <a:prstGeom prst="rect">
            <a:avLst/>
          </a:prstGeom>
        </p:spPr>
        <p:txBody>
          <a:bodyPr wrap="square" lIns="0" tIns="0" rIns="0" bIns="0" rtlCol="0" anchor="t">
            <a:spAutoFit/>
          </a:bodyPr>
          <a:lstStyle/>
          <a:p>
            <a:pPr algn="ctr">
              <a:lnSpc>
                <a:spcPts val="3920"/>
              </a:lnSpc>
            </a:pPr>
            <a:r>
              <a:rPr lang="en-US" sz="2800" b="1">
                <a:solidFill>
                  <a:srgbClr val="FF2855"/>
                </a:solidFill>
                <a:latin typeface="Montserrat Bold" panose="00000800000000000000"/>
              </a:rPr>
              <a:t>Sơ đồ nguyên lý BLE beacon tag</a:t>
            </a:r>
          </a:p>
        </p:txBody>
      </p:sp>
      <p:grpSp>
        <p:nvGrpSpPr>
          <p:cNvPr id="37" name="Group 37"/>
          <p:cNvGrpSpPr/>
          <p:nvPr/>
        </p:nvGrpSpPr>
        <p:grpSpPr>
          <a:xfrm>
            <a:off x="5928128" y="1028700"/>
            <a:ext cx="6431744" cy="1233093"/>
            <a:chOff x="0" y="0"/>
            <a:chExt cx="1693957" cy="324765"/>
          </a:xfrm>
        </p:grpSpPr>
        <p:sp>
          <p:nvSpPr>
            <p:cNvPr id="38" name="Freeform 38"/>
            <p:cNvSpPr/>
            <p:nvPr/>
          </p:nvSpPr>
          <p:spPr>
            <a:xfrm>
              <a:off x="0" y="0"/>
              <a:ext cx="1693957" cy="324765"/>
            </a:xfrm>
            <a:custGeom>
              <a:avLst/>
              <a:gdLst/>
              <a:ahLst/>
              <a:cxnLst/>
              <a:rect l="l" t="t" r="r" b="b"/>
              <a:pathLst>
                <a:path w="1693957" h="324765">
                  <a:moveTo>
                    <a:pt x="0" y="0"/>
                  </a:moveTo>
                  <a:lnTo>
                    <a:pt x="1693957" y="0"/>
                  </a:lnTo>
                  <a:lnTo>
                    <a:pt x="1693957" y="324765"/>
                  </a:lnTo>
                  <a:lnTo>
                    <a:pt x="0" y="324765"/>
                  </a:lnTo>
                  <a:close/>
                </a:path>
              </a:pathLst>
            </a:custGeom>
            <a:gradFill rotWithShape="1">
              <a:gsLst>
                <a:gs pos="0">
                  <a:srgbClr val="697172">
                    <a:alpha val="100000"/>
                  </a:srgbClr>
                </a:gs>
                <a:gs pos="50000">
                  <a:srgbClr val="476951">
                    <a:alpha val="100000"/>
                  </a:srgbClr>
                </a:gs>
                <a:gs pos="100000">
                  <a:srgbClr val="C86F6F">
                    <a:alpha val="100000"/>
                  </a:srgbClr>
                </a:gs>
              </a:gsLst>
              <a:lin ang="0"/>
            </a:gradFill>
            <a:ln w="66675" cap="sq">
              <a:solidFill>
                <a:srgbClr val="FFFFFF"/>
              </a:solidFill>
              <a:prstDash val="solid"/>
              <a:miter/>
            </a:ln>
          </p:spPr>
        </p:sp>
        <p:sp>
          <p:nvSpPr>
            <p:cNvPr id="39" name="TextBox 39"/>
            <p:cNvSpPr txBox="1"/>
            <p:nvPr/>
          </p:nvSpPr>
          <p:spPr>
            <a:xfrm>
              <a:off x="0" y="-66675"/>
              <a:ext cx="1693957" cy="391440"/>
            </a:xfrm>
            <a:prstGeom prst="rect">
              <a:avLst/>
            </a:prstGeom>
          </p:spPr>
          <p:txBody>
            <a:bodyPr lIns="50800" tIns="50800" rIns="50800" bIns="50800" rtlCol="0" anchor="ctr"/>
            <a:lstStyle/>
            <a:p>
              <a:pPr algn="ctr">
                <a:lnSpc>
                  <a:spcPts val="5600"/>
                </a:lnSpc>
              </a:pPr>
              <a:r>
                <a:rPr lang="en-US" sz="4000" b="1">
                  <a:solidFill>
                    <a:srgbClr val="EFC034"/>
                  </a:solidFill>
                  <a:latin typeface="Montserrat Bold" panose="00000800000000000000"/>
                </a:rPr>
                <a:t>II. GIẢI QUYẾT VẤN ĐỀ</a:t>
              </a:r>
            </a:p>
          </p:txBody>
        </p:sp>
      </p:grpSp>
      <p:sp>
        <p:nvSpPr>
          <p:cNvPr id="40" name="TextBox 40"/>
          <p:cNvSpPr txBox="1"/>
          <p:nvPr>
            <p:custDataLst>
              <p:tags r:id="rId1"/>
            </p:custDataLst>
          </p:nvPr>
        </p:nvSpPr>
        <p:spPr>
          <a:xfrm>
            <a:off x="11363325" y="9744710"/>
            <a:ext cx="4678045" cy="430530"/>
          </a:xfrm>
          <a:prstGeom prst="rect">
            <a:avLst/>
          </a:prstGeom>
        </p:spPr>
        <p:txBody>
          <a:bodyPr wrap="square" lIns="0" tIns="0" rIns="0" bIns="0" rtlCol="0" anchor="t">
            <a:spAutoFit/>
          </a:bodyPr>
          <a:lstStyle/>
          <a:p>
            <a:pPr algn="ctr">
              <a:lnSpc>
                <a:spcPts val="3360"/>
              </a:lnSpc>
            </a:pPr>
            <a:r>
              <a:rPr lang="en-US" sz="2400" b="1" i="1">
                <a:solidFill>
                  <a:srgbClr val="00ABFF"/>
                </a:solidFill>
                <a:latin typeface="Noto Serif Display Bold Italics" panose="02020802080505090204"/>
              </a:rPr>
              <a:t>Indoor Positioning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1178</Words>
  <Application>Microsoft Office PowerPoint</Application>
  <PresentationFormat>Custom</PresentationFormat>
  <Paragraphs>207</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Arial</vt:lpstr>
      <vt:lpstr>Noto Serif Display Bold Italics</vt:lpstr>
      <vt:lpstr>Times New Roman Bold</vt:lpstr>
      <vt:lpstr>Montserrat Bold</vt:lpstr>
      <vt:lpstr>DejaVu Serif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DATN</dc:title>
  <dc:creator>Acer Nitro 5</dc:creator>
  <cp:lastModifiedBy>Administrator</cp:lastModifiedBy>
  <cp:revision>33</cp:revision>
  <dcterms:created xsi:type="dcterms:W3CDTF">2006-08-16T00:00:00Z</dcterms:created>
  <dcterms:modified xsi:type="dcterms:W3CDTF">2024-07-04T05:56:07Z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A7B6101472B24C6FA3625AB442B99855_13</vt:lpwstr>
  </property>
  <property fmtid="{D5CDD505-2E9C-101B-9397-08002B2CF9AE}" pid="3" name="KSOProductBuildVer">
    <vt:lpwstr>1033-12.2.0.17119</vt:lpwstr>
  </property>
</Properties>
</file>